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19017B-9298-4A2E-B752-E63B9F4B95C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F9D0FE-4B2F-47F8-AA51-7DBDD4AC6D8F}">
      <dgm:prSet phldrT="[Text]"/>
      <dgm:spPr/>
      <dgm:t>
        <a:bodyPr/>
        <a:lstStyle/>
        <a:p>
          <a:r>
            <a:rPr lang="sr-Cyrl-RS" dirty="0"/>
            <a:t>Снаге </a:t>
          </a:r>
          <a:endParaRPr lang="en-US" dirty="0"/>
        </a:p>
      </dgm:t>
    </dgm:pt>
    <dgm:pt modelId="{6EF2BCD9-54D4-4763-A2EB-D3D8F689DDFF}" type="parTrans" cxnId="{22273B51-FBE7-4DA3-B2D9-8D5416CA621A}">
      <dgm:prSet/>
      <dgm:spPr/>
      <dgm:t>
        <a:bodyPr/>
        <a:lstStyle/>
        <a:p>
          <a:endParaRPr lang="en-US"/>
        </a:p>
      </dgm:t>
    </dgm:pt>
    <dgm:pt modelId="{B68BB32A-F010-45DA-AFA2-15D385E2EE73}" type="sibTrans" cxnId="{22273B51-FBE7-4DA3-B2D9-8D5416CA621A}">
      <dgm:prSet/>
      <dgm:spPr/>
      <dgm:t>
        <a:bodyPr/>
        <a:lstStyle/>
        <a:p>
          <a:endParaRPr lang="en-US"/>
        </a:p>
      </dgm:t>
    </dgm:pt>
    <dgm:pt modelId="{F1A8798A-D00B-4144-8984-DB2B6C126F42}">
      <dgm:prSet phldrT="[Text]"/>
      <dgm:spPr/>
      <dgm:t>
        <a:bodyPr/>
        <a:lstStyle/>
        <a:p>
          <a:r>
            <a:rPr lang="sr-Cyrl-RS" dirty="0"/>
            <a:t>Могућности </a:t>
          </a:r>
          <a:endParaRPr lang="en-US" dirty="0"/>
        </a:p>
      </dgm:t>
    </dgm:pt>
    <dgm:pt modelId="{949D4F14-1435-48D2-B8E9-08CA849EECD5}" type="parTrans" cxnId="{84285546-59A3-439D-B027-4B56DCC6B545}">
      <dgm:prSet/>
      <dgm:spPr/>
      <dgm:t>
        <a:bodyPr/>
        <a:lstStyle/>
        <a:p>
          <a:endParaRPr lang="en-US"/>
        </a:p>
      </dgm:t>
    </dgm:pt>
    <dgm:pt modelId="{FC1F7DC1-C4D5-4967-9E93-F51E51757B05}" type="sibTrans" cxnId="{84285546-59A3-439D-B027-4B56DCC6B545}">
      <dgm:prSet/>
      <dgm:spPr/>
      <dgm:t>
        <a:bodyPr/>
        <a:lstStyle/>
        <a:p>
          <a:endParaRPr lang="en-US"/>
        </a:p>
      </dgm:t>
    </dgm:pt>
    <dgm:pt modelId="{4BD5FB92-B044-4408-8E65-0265E69D4144}">
      <dgm:prSet phldrT="[Text]"/>
      <dgm:spPr/>
      <dgm:t>
        <a:bodyPr/>
        <a:lstStyle/>
        <a:p>
          <a:r>
            <a:rPr lang="sr-Cyrl-RS" dirty="0"/>
            <a:t>Слабости </a:t>
          </a:r>
          <a:endParaRPr lang="en-US" dirty="0"/>
        </a:p>
      </dgm:t>
    </dgm:pt>
    <dgm:pt modelId="{D92BB824-46F1-4096-AE7F-44EB9DABC700}" type="parTrans" cxnId="{F9015872-24F8-4BC5-8290-67EEB81D7E09}">
      <dgm:prSet/>
      <dgm:spPr/>
      <dgm:t>
        <a:bodyPr/>
        <a:lstStyle/>
        <a:p>
          <a:endParaRPr lang="en-US"/>
        </a:p>
      </dgm:t>
    </dgm:pt>
    <dgm:pt modelId="{0008422C-2E19-4E39-9584-46C5AB9E0335}" type="sibTrans" cxnId="{F9015872-24F8-4BC5-8290-67EEB81D7E09}">
      <dgm:prSet/>
      <dgm:spPr/>
      <dgm:t>
        <a:bodyPr/>
        <a:lstStyle/>
        <a:p>
          <a:endParaRPr lang="en-US"/>
        </a:p>
      </dgm:t>
    </dgm:pt>
    <dgm:pt modelId="{337F3801-7F31-46A1-AFCC-A20DCBD43E23}">
      <dgm:prSet/>
      <dgm:spPr/>
      <dgm:t>
        <a:bodyPr/>
        <a:lstStyle/>
        <a:p>
          <a:r>
            <a:rPr lang="sr-Cyrl-RS" dirty="0"/>
            <a:t>Претње</a:t>
          </a:r>
          <a:endParaRPr lang="en-US" dirty="0"/>
        </a:p>
      </dgm:t>
    </dgm:pt>
    <dgm:pt modelId="{261C401A-898D-44DC-915A-9B8CF17AA297}" type="parTrans" cxnId="{AEB30E12-1EA5-4586-AF1A-6C8894911B10}">
      <dgm:prSet/>
      <dgm:spPr/>
      <dgm:t>
        <a:bodyPr/>
        <a:lstStyle/>
        <a:p>
          <a:endParaRPr lang="en-US"/>
        </a:p>
      </dgm:t>
    </dgm:pt>
    <dgm:pt modelId="{AD4678B0-07C0-41A0-84C2-88E9096AF9F0}" type="sibTrans" cxnId="{AEB30E12-1EA5-4586-AF1A-6C8894911B10}">
      <dgm:prSet/>
      <dgm:spPr/>
      <dgm:t>
        <a:bodyPr/>
        <a:lstStyle/>
        <a:p>
          <a:endParaRPr lang="en-US"/>
        </a:p>
      </dgm:t>
    </dgm:pt>
    <dgm:pt modelId="{74AFC677-384D-4D90-9E4E-BD109C174AAE}" type="pres">
      <dgm:prSet presAssocID="{9119017B-9298-4A2E-B752-E63B9F4B95CF}" presName="Name0" presStyleCnt="0">
        <dgm:presLayoutVars>
          <dgm:dir/>
          <dgm:animLvl val="lvl"/>
          <dgm:resizeHandles val="exact"/>
        </dgm:presLayoutVars>
      </dgm:prSet>
      <dgm:spPr/>
    </dgm:pt>
    <dgm:pt modelId="{097FB639-F9EB-4C61-8520-B17FF2A0DA1B}" type="pres">
      <dgm:prSet presAssocID="{C9F9D0FE-4B2F-47F8-AA51-7DBDD4AC6D8F}" presName="composite" presStyleCnt="0"/>
      <dgm:spPr/>
    </dgm:pt>
    <dgm:pt modelId="{C19F73B3-945C-4DEE-B034-5F160F74692F}" type="pres">
      <dgm:prSet presAssocID="{C9F9D0FE-4B2F-47F8-AA51-7DBDD4AC6D8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194555E-876D-4F70-A199-E71E638ECA8E}" type="pres">
      <dgm:prSet presAssocID="{C9F9D0FE-4B2F-47F8-AA51-7DBDD4AC6D8F}" presName="desTx" presStyleLbl="alignAccFollowNode1" presStyleIdx="0" presStyleCnt="2">
        <dgm:presLayoutVars>
          <dgm:bulletEnabled val="1"/>
        </dgm:presLayoutVars>
      </dgm:prSet>
      <dgm:spPr/>
    </dgm:pt>
    <dgm:pt modelId="{C147FC43-E441-4A17-80B7-70765034D808}" type="pres">
      <dgm:prSet presAssocID="{B68BB32A-F010-45DA-AFA2-15D385E2EE73}" presName="space" presStyleCnt="0"/>
      <dgm:spPr/>
    </dgm:pt>
    <dgm:pt modelId="{AF0B05E8-9DAE-4721-9072-6E3D7BB6739B}" type="pres">
      <dgm:prSet presAssocID="{4BD5FB92-B044-4408-8E65-0265E69D4144}" presName="composite" presStyleCnt="0"/>
      <dgm:spPr/>
    </dgm:pt>
    <dgm:pt modelId="{2A57C82C-30F0-4485-9B09-E1701A346ADF}" type="pres">
      <dgm:prSet presAssocID="{4BD5FB92-B044-4408-8E65-0265E69D414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7E94AF1-BBAC-4D60-A068-2FE492AD1066}" type="pres">
      <dgm:prSet presAssocID="{4BD5FB92-B044-4408-8E65-0265E69D4144}" presName="desTx" presStyleLbl="alignAccFollowNode1" presStyleIdx="1" presStyleCnt="2" custLinFactNeighborX="-3732" custLinFactNeighborY="-1627">
        <dgm:presLayoutVars>
          <dgm:bulletEnabled val="1"/>
        </dgm:presLayoutVars>
      </dgm:prSet>
      <dgm:spPr/>
    </dgm:pt>
  </dgm:ptLst>
  <dgm:cxnLst>
    <dgm:cxn modelId="{C402CD01-FCBE-4985-A3BD-017F7A12B68B}" type="presOf" srcId="{C9F9D0FE-4B2F-47F8-AA51-7DBDD4AC6D8F}" destId="{C19F73B3-945C-4DEE-B034-5F160F74692F}" srcOrd="0" destOrd="0" presId="urn:microsoft.com/office/officeart/2005/8/layout/hList1"/>
    <dgm:cxn modelId="{AEB30E12-1EA5-4586-AF1A-6C8894911B10}" srcId="{4BD5FB92-B044-4408-8E65-0265E69D4144}" destId="{337F3801-7F31-46A1-AFCC-A20DCBD43E23}" srcOrd="0" destOrd="0" parTransId="{261C401A-898D-44DC-915A-9B8CF17AA297}" sibTransId="{AD4678B0-07C0-41A0-84C2-88E9096AF9F0}"/>
    <dgm:cxn modelId="{55BEFF42-B664-4333-BA24-FCFC994A4B6E}" type="presOf" srcId="{9119017B-9298-4A2E-B752-E63B9F4B95CF}" destId="{74AFC677-384D-4D90-9E4E-BD109C174AAE}" srcOrd="0" destOrd="0" presId="urn:microsoft.com/office/officeart/2005/8/layout/hList1"/>
    <dgm:cxn modelId="{84285546-59A3-439D-B027-4B56DCC6B545}" srcId="{C9F9D0FE-4B2F-47F8-AA51-7DBDD4AC6D8F}" destId="{F1A8798A-D00B-4144-8984-DB2B6C126F42}" srcOrd="0" destOrd="0" parTransId="{949D4F14-1435-48D2-B8E9-08CA849EECD5}" sibTransId="{FC1F7DC1-C4D5-4967-9E93-F51E51757B05}"/>
    <dgm:cxn modelId="{E3F6146D-2497-4236-951D-F3B2D243EF42}" type="presOf" srcId="{337F3801-7F31-46A1-AFCC-A20DCBD43E23}" destId="{87E94AF1-BBAC-4D60-A068-2FE492AD1066}" srcOrd="0" destOrd="0" presId="urn:microsoft.com/office/officeart/2005/8/layout/hList1"/>
    <dgm:cxn modelId="{22273B51-FBE7-4DA3-B2D9-8D5416CA621A}" srcId="{9119017B-9298-4A2E-B752-E63B9F4B95CF}" destId="{C9F9D0FE-4B2F-47F8-AA51-7DBDD4AC6D8F}" srcOrd="0" destOrd="0" parTransId="{6EF2BCD9-54D4-4763-A2EB-D3D8F689DDFF}" sibTransId="{B68BB32A-F010-45DA-AFA2-15D385E2EE73}"/>
    <dgm:cxn modelId="{F9015872-24F8-4BC5-8290-67EEB81D7E09}" srcId="{9119017B-9298-4A2E-B752-E63B9F4B95CF}" destId="{4BD5FB92-B044-4408-8E65-0265E69D4144}" srcOrd="1" destOrd="0" parTransId="{D92BB824-46F1-4096-AE7F-44EB9DABC700}" sibTransId="{0008422C-2E19-4E39-9584-46C5AB9E0335}"/>
    <dgm:cxn modelId="{DE9F5972-3D22-481E-9615-21B9239A092E}" type="presOf" srcId="{F1A8798A-D00B-4144-8984-DB2B6C126F42}" destId="{3194555E-876D-4F70-A199-E71E638ECA8E}" srcOrd="0" destOrd="0" presId="urn:microsoft.com/office/officeart/2005/8/layout/hList1"/>
    <dgm:cxn modelId="{E30FFAB4-EEC5-4CC8-AE2D-ED58AEA8CA3F}" type="presOf" srcId="{4BD5FB92-B044-4408-8E65-0265E69D4144}" destId="{2A57C82C-30F0-4485-9B09-E1701A346ADF}" srcOrd="0" destOrd="0" presId="urn:microsoft.com/office/officeart/2005/8/layout/hList1"/>
    <dgm:cxn modelId="{E70EE123-B7D2-40EA-B18B-233D4FF87A30}" type="presParOf" srcId="{74AFC677-384D-4D90-9E4E-BD109C174AAE}" destId="{097FB639-F9EB-4C61-8520-B17FF2A0DA1B}" srcOrd="0" destOrd="0" presId="urn:microsoft.com/office/officeart/2005/8/layout/hList1"/>
    <dgm:cxn modelId="{D000BC2D-6DFF-4A27-8CA2-009E74792068}" type="presParOf" srcId="{097FB639-F9EB-4C61-8520-B17FF2A0DA1B}" destId="{C19F73B3-945C-4DEE-B034-5F160F74692F}" srcOrd="0" destOrd="0" presId="urn:microsoft.com/office/officeart/2005/8/layout/hList1"/>
    <dgm:cxn modelId="{3B507AAC-8921-46FB-A259-133EE26CB6BA}" type="presParOf" srcId="{097FB639-F9EB-4C61-8520-B17FF2A0DA1B}" destId="{3194555E-876D-4F70-A199-E71E638ECA8E}" srcOrd="1" destOrd="0" presId="urn:microsoft.com/office/officeart/2005/8/layout/hList1"/>
    <dgm:cxn modelId="{7207109C-9328-4F76-85B1-EB6D5C47DFAD}" type="presParOf" srcId="{74AFC677-384D-4D90-9E4E-BD109C174AAE}" destId="{C147FC43-E441-4A17-80B7-70765034D808}" srcOrd="1" destOrd="0" presId="urn:microsoft.com/office/officeart/2005/8/layout/hList1"/>
    <dgm:cxn modelId="{B6C26F9D-D110-4B5C-8B85-2DE218B3223F}" type="presParOf" srcId="{74AFC677-384D-4D90-9E4E-BD109C174AAE}" destId="{AF0B05E8-9DAE-4721-9072-6E3D7BB6739B}" srcOrd="2" destOrd="0" presId="urn:microsoft.com/office/officeart/2005/8/layout/hList1"/>
    <dgm:cxn modelId="{D6EFF771-E45C-4995-AF89-39C65E700001}" type="presParOf" srcId="{AF0B05E8-9DAE-4721-9072-6E3D7BB6739B}" destId="{2A57C82C-30F0-4485-9B09-E1701A346ADF}" srcOrd="0" destOrd="0" presId="urn:microsoft.com/office/officeart/2005/8/layout/hList1"/>
    <dgm:cxn modelId="{4894EF85-5106-4B66-81C9-E16FB76539C6}" type="presParOf" srcId="{AF0B05E8-9DAE-4721-9072-6E3D7BB6739B}" destId="{87E94AF1-BBAC-4D60-A068-2FE492AD10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F73B3-945C-4DEE-B034-5F160F74692F}">
      <dsp:nvSpPr>
        <dsp:cNvPr id="0" name=""/>
        <dsp:cNvSpPr/>
      </dsp:nvSpPr>
      <dsp:spPr>
        <a:xfrm>
          <a:off x="30" y="1460791"/>
          <a:ext cx="2935426" cy="92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200" kern="1200" dirty="0"/>
            <a:t>Снаге </a:t>
          </a:r>
          <a:endParaRPr lang="en-US" sz="3200" kern="1200" dirty="0"/>
        </a:p>
      </dsp:txBody>
      <dsp:txXfrm>
        <a:off x="30" y="1460791"/>
        <a:ext cx="2935426" cy="921600"/>
      </dsp:txXfrm>
    </dsp:sp>
    <dsp:sp modelId="{3194555E-876D-4F70-A199-E71E638ECA8E}">
      <dsp:nvSpPr>
        <dsp:cNvPr id="0" name=""/>
        <dsp:cNvSpPr/>
      </dsp:nvSpPr>
      <dsp:spPr>
        <a:xfrm>
          <a:off x="30" y="2382391"/>
          <a:ext cx="2935426" cy="14054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3200" kern="1200" dirty="0"/>
            <a:t>Могућности </a:t>
          </a:r>
          <a:endParaRPr lang="en-US" sz="3200" kern="1200" dirty="0"/>
        </a:p>
      </dsp:txBody>
      <dsp:txXfrm>
        <a:off x="30" y="2382391"/>
        <a:ext cx="2935426" cy="1405440"/>
      </dsp:txXfrm>
    </dsp:sp>
    <dsp:sp modelId="{2A57C82C-30F0-4485-9B09-E1701A346ADF}">
      <dsp:nvSpPr>
        <dsp:cNvPr id="0" name=""/>
        <dsp:cNvSpPr/>
      </dsp:nvSpPr>
      <dsp:spPr>
        <a:xfrm>
          <a:off x="3346416" y="1460791"/>
          <a:ext cx="2935426" cy="92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200" kern="1200" dirty="0"/>
            <a:t>Слабости </a:t>
          </a:r>
          <a:endParaRPr lang="en-US" sz="3200" kern="1200" dirty="0"/>
        </a:p>
      </dsp:txBody>
      <dsp:txXfrm>
        <a:off x="3346416" y="1460791"/>
        <a:ext cx="2935426" cy="921600"/>
      </dsp:txXfrm>
    </dsp:sp>
    <dsp:sp modelId="{87E94AF1-BBAC-4D60-A068-2FE492AD1066}">
      <dsp:nvSpPr>
        <dsp:cNvPr id="0" name=""/>
        <dsp:cNvSpPr/>
      </dsp:nvSpPr>
      <dsp:spPr>
        <a:xfrm>
          <a:off x="3236866" y="2359524"/>
          <a:ext cx="2935426" cy="14054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3200" kern="1200" dirty="0"/>
            <a:t>Претње</a:t>
          </a:r>
          <a:endParaRPr lang="en-US" sz="3200" kern="1200" dirty="0"/>
        </a:p>
      </dsp:txBody>
      <dsp:txXfrm>
        <a:off x="3236866" y="2359524"/>
        <a:ext cx="2935426" cy="1405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32E69-4FBF-9044-DC0C-F19FA7D21A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РАЗВОЈНИ ПЛАН,ИЗВОД ИЗ РАЗВОЈНОГ ПЛАНА,ЗАСТУПАЊЕ ПОРОДИЦЕ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281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11D18-707B-DCED-1DC9-87C7302EA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SWOT </a:t>
            </a:r>
            <a:r>
              <a:rPr lang="ru-RU" dirty="0"/>
              <a:t>АНАЛИЗА 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D6FF8F9-A55A-6644-2EC4-82A7DA8FB8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388093"/>
              </p:ext>
            </p:extLst>
          </p:nvPr>
        </p:nvGraphicFramePr>
        <p:xfrm>
          <a:off x="5118447" y="803186"/>
          <a:ext cx="6281873" cy="5248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7618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F4C1-84B2-B231-E617-9AF3FB243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ШТА КАЖУ ДЕЦА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F62F8-7931-BDB3-0BAD-4E2D863F8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КАКАВ ВРТИЋ ЖЕЛИМО 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45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84CFE-1E9E-30C5-848D-AAFFEBF3D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sr-Cyrl-RS" dirty="0"/>
              <a:t>ИСИЈА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A2BE8-0255-1A07-03F4-EA837FD77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/>
              <a:t>ШТА СМО САДА</a:t>
            </a:r>
            <a:r>
              <a:rPr lang="en-US" sz="2000" dirty="0"/>
              <a:t>?</a:t>
            </a:r>
          </a:p>
          <a:p>
            <a:r>
              <a:rPr lang="sr-Cyrl-RS" sz="2000" dirty="0"/>
              <a:t>НПР.</a:t>
            </a:r>
          </a:p>
          <a:p>
            <a:pPr marL="0" indent="0">
              <a:buNone/>
            </a:pPr>
            <a:r>
              <a:rPr lang="ru-RU" sz="2000" dirty="0"/>
              <a:t>Својим стручним компетенцијама и расположивим ресурсима, у партнерству са породицом, стварамо безбедно, пријатно и подстицајно окружење за боравак деце и код њих подстичемо самосталност, поверење у себе, радозналост, жељу за сазнавањем, креативност и слободу у изражавању мисли и осећања. Перспектива детета је основни покретач у грађењу програма заснованог на интегрисаном учењу и игри.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6952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C26EC-2D93-8FEC-F900-DE32C3EE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ВИЗИЈА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241BF2-719D-7A60-4373-1A63C6F65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Желимо да постанемо </a:t>
            </a:r>
            <a:r>
              <a:rPr lang="ru-RU" sz="3200" dirty="0"/>
              <a:t>установа:</a:t>
            </a:r>
          </a:p>
          <a:p>
            <a:pPr marL="0" indent="0">
              <a:buNone/>
            </a:pPr>
            <a:r>
              <a:rPr lang="ru-RU" sz="3200" dirty="0"/>
              <a:t>- која се континуирано развија као истраживачка заједница...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4238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CD3D0-733C-27E8-14E1-5BFC83C79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Области квалитета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6E2E9-006A-D64F-A68A-3602B206F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Васпитно-образовни рад; </a:t>
            </a:r>
          </a:p>
          <a:p>
            <a:r>
              <a:rPr lang="ru-RU" dirty="0"/>
              <a:t>2. Подршка деци и породици; </a:t>
            </a:r>
          </a:p>
          <a:p>
            <a:r>
              <a:rPr lang="ru-RU" dirty="0"/>
              <a:t>3. Професионална заједница учења; </a:t>
            </a:r>
          </a:p>
          <a:p>
            <a:r>
              <a:rPr lang="ru-RU" dirty="0"/>
              <a:t>4. Управљање и организација.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29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FE179-DEEF-FC07-F025-3ECD930DD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РАЗВОЈНИ ПЛАН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7D32A-7EC5-41D5-B115-04AB65C6E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РАЗВОЈНИ ПЛАН ДОНОСИ СЕ НА ПЕРИОД ОД ТРИ ИЛИ  НА ПЕРИОД ОД ПЕТ ГОДИНА.</a:t>
            </a:r>
          </a:p>
          <a:p>
            <a:r>
              <a:rPr lang="sr-Cyrl-RS" dirty="0"/>
              <a:t>ТО ЈЕ СТРАТЕШКИ ПЛАН РАЗВОЈА ПРЕДШКОЛСКЕ УСТАНОВЕ.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557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7DA4-8D40-BA55-56A6-95A36FD34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ОБЛАСТ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6C11F-C518-0AC3-796C-B7D898588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1.РАЗВОЈНИ ЦИЉ</a:t>
            </a:r>
          </a:p>
          <a:p>
            <a:r>
              <a:rPr lang="sr-Cyrl-RS" dirty="0"/>
              <a:t>ЗАДАЦИ</a:t>
            </a:r>
          </a:p>
          <a:p>
            <a:r>
              <a:rPr lang="sr-Cyrl-RS" dirty="0"/>
              <a:t>АКТИВНОСТИ</a:t>
            </a:r>
          </a:p>
          <a:p>
            <a:r>
              <a:rPr lang="sr-Cyrl-RS" dirty="0"/>
              <a:t>НОСИОЦИ АКТИВНОСТИ</a:t>
            </a:r>
          </a:p>
          <a:p>
            <a:r>
              <a:rPr lang="sr-Cyrl-RS" dirty="0"/>
              <a:t>ВРЕМЕ РЕАЛИЗАЦИЈЕ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007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7B1DC-EB2A-16A4-220F-1E9BB9529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КРИТЕРИЈУМИ УСПЕХА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EA7E5-AFEC-810B-DB11-31DED153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3200" dirty="0"/>
              <a:t>1</a:t>
            </a:r>
            <a:r>
              <a:rPr lang="sr-Cyrl-RS" sz="2800" dirty="0"/>
              <a:t>.ИНСТРУМЕНТ  И</a:t>
            </a:r>
          </a:p>
          <a:p>
            <a:r>
              <a:rPr lang="sr-Cyrl-RS" sz="2800" dirty="0"/>
              <a:t>2.НОСИОЦИ ЕВАЛУАЦИЈЕ</a:t>
            </a:r>
          </a:p>
          <a:p>
            <a:r>
              <a:rPr lang="sr-Cyrl-RS" sz="3200" dirty="0"/>
              <a:t>3.ВРЕМЕ ЕВАЛУАЦИЈЕ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7967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81003-375F-E029-904F-2A5124189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ЗАСТУПАЊЕ ПОРОДИЦЕ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1CCF3-C4E3-1972-D923-4D8A20B81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Породица има централно место у дететовом животу Учешће породице у вртићу је од велике важности за развијање осећаја сигурности, унапређивање и богаћење процеса учења и развојних потенцијала деце. Деца напредују када су њихови родитељи и други чланови породице заинтересовани за њихово образовање и укључени у рад вртића.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8266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D2EC7-428E-B075-8539-560A601A0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ПРИНЦИПИ САРАЊЕ СА ПОРОДИЦОМ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2AA24-DF95-DCA6-5A8C-F63B1FB64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Омогућити породици да заступа дечије и своје потребе</a:t>
            </a:r>
          </a:p>
          <a:p>
            <a:r>
              <a:rPr lang="ru-RU" sz="2800" dirty="0"/>
              <a:t>Сарадњу заснивати на партнерској интеракцији </a:t>
            </a:r>
          </a:p>
          <a:p>
            <a:r>
              <a:rPr lang="ru-RU" sz="2800" dirty="0"/>
              <a:t>Поштујте их и као личности и као родитеље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83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833A-D41F-0DF9-4DDD-0FB27E7DA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УВОДНА РАЗМАТРАЊА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8B1CD-0607-5C62-321F-7AC76300A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Предшколска установа доноси Развојни план.</a:t>
            </a:r>
          </a:p>
          <a:p>
            <a:r>
              <a:rPr lang="sr-Cyrl-RS" sz="3200" dirty="0"/>
              <a:t>Предлог Развојног плана припрема Стручни актив за развојно планирање,који има слободу у избору форме,структуре и обима Развојног плана.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612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C1532-DA69-E6EA-A889-2AA29CA13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ПРИНЦИПИ САРАЊЕ СА ПОРОДИЦОМ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0B124-D0F5-F610-4896-B247018B5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Обезбедити поверљивост информација</a:t>
            </a:r>
          </a:p>
          <a:p>
            <a:r>
              <a:rPr lang="ru-RU" sz="3200" dirty="0"/>
              <a:t>Разговарати о очекивањима и начинима реализовања сарадње</a:t>
            </a:r>
          </a:p>
          <a:p>
            <a:r>
              <a:rPr lang="ru-RU" sz="3200" dirty="0"/>
              <a:t>Понудити им више идеја како да се укључе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9520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48063-E65D-3B31-8120-8CC76F019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ПРИНЦИПИ САРАЊЕ СА ПОРОДИЦОМ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24C41-3571-F5A8-F76C-12FFFCB5B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Допустити им да сами одаберу онај вид који им одговара</a:t>
            </a:r>
          </a:p>
          <a:p>
            <a:r>
              <a:rPr lang="ru-RU" sz="3200" dirty="0"/>
              <a:t>Бити у сталном контакту и размењивати информације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9338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AA74-A587-E29E-D0EB-798D5A5DE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Елементи успешног односа са родитељима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B2FDB3-A307-534F-3663-ABF7CCCF5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800" dirty="0"/>
              <a:t>1.Договарање</a:t>
            </a:r>
          </a:p>
          <a:p>
            <a:pPr marL="0" indent="0">
              <a:buNone/>
            </a:pPr>
            <a:r>
              <a:rPr lang="sr-Cyrl-RS" sz="2800" dirty="0"/>
              <a:t>2.Поштење</a:t>
            </a:r>
          </a:p>
          <a:p>
            <a:pPr marL="0" indent="0">
              <a:buNone/>
            </a:pPr>
            <a:r>
              <a:rPr lang="sr-Cyrl-RS" sz="2800" dirty="0"/>
              <a:t>3.Флексибилност</a:t>
            </a:r>
          </a:p>
          <a:p>
            <a:pPr marL="0" indent="0">
              <a:buNone/>
            </a:pPr>
            <a:r>
              <a:rPr lang="sr-Cyrl-RS" sz="2800" dirty="0"/>
              <a:t>4.Уска сарадња</a:t>
            </a:r>
          </a:p>
          <a:p>
            <a:pPr marL="0" indent="0">
              <a:buNone/>
            </a:pPr>
            <a:r>
              <a:rPr lang="sr-Cyrl-RS" sz="2800" dirty="0"/>
              <a:t>5.Заједнички циљеви</a:t>
            </a:r>
          </a:p>
          <a:p>
            <a:pPr marL="0" indent="0">
              <a:buNone/>
            </a:pPr>
            <a:r>
              <a:rPr lang="sr-Cyrl-RS" sz="2800" dirty="0"/>
              <a:t>6.Комплементарно знање</a:t>
            </a:r>
          </a:p>
          <a:p>
            <a:pPr marL="0" indent="0">
              <a:buNone/>
            </a:pPr>
            <a:r>
              <a:rPr lang="sr-Cyrl-RS" sz="2800" dirty="0"/>
              <a:t>7.Узајамно поштовање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0085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7C45-B772-01ED-5592-844891DCB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АКЦИОНИ ПЛАН-ИЗВОД ИЗ РАЗВОЈНОГ ПЛАНА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88CF0-EF40-1CE3-9D4F-4A9E61D5D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ДОНОСИ СЕ ЗА ЈЕДНУ РАДНУ ГОДИНУ.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5140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90D1-2B0C-75E5-6EDB-C4FCFD11A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Задатак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878DA-5019-3711-3606-D742AB8DA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ПРИРУЧНИК ЗА САМОВРЕДНОВАЊЕ У ПРЕДШКОЛСКИМ УСТАНОВАМА </a:t>
            </a:r>
          </a:p>
          <a:p>
            <a:pPr marL="0" indent="0">
              <a:buNone/>
            </a:pPr>
            <a:r>
              <a:rPr lang="en-US" dirty="0"/>
              <a:t>https://ceo.edu.rs/prirucnik-za-samovrednovanje-u-predskolskim-ustanovama/</a:t>
            </a:r>
          </a:p>
        </p:txBody>
      </p:sp>
    </p:spTree>
    <p:extLst>
      <p:ext uri="{BB962C8B-B14F-4D97-AF65-F5344CB8AC3E}">
        <p14:creationId xmlns:p14="http://schemas.microsoft.com/office/powerpoint/2010/main" val="445020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5A60A-2352-8756-AB5A-C601CC6E25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КРАЈ!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3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0BD1B-3204-58CD-BE6A-4D8FE5CD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Структура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0794A-77A7-70E6-173D-4E1965A1E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/>
              <a:t>1.ПОЛАЗНЕ ОСНОВЕ</a:t>
            </a:r>
          </a:p>
          <a:p>
            <a:r>
              <a:rPr lang="sr-Cyrl-RS" sz="2800" dirty="0"/>
              <a:t>2.ОСНОВНИ ПОДАЦИ О УСТАНОВИ</a:t>
            </a:r>
          </a:p>
          <a:p>
            <a:r>
              <a:rPr lang="sr-Cyrl-RS" sz="2800" dirty="0"/>
              <a:t>3.АНАЛИЗА СТАЊА У УСТАНОВИ</a:t>
            </a:r>
          </a:p>
          <a:p>
            <a:r>
              <a:rPr lang="sr-Cyrl-RS" sz="2800" dirty="0"/>
              <a:t>4.МИСИЈА</a:t>
            </a:r>
          </a:p>
          <a:p>
            <a:r>
              <a:rPr lang="sr-Cyrl-RS" sz="2800" dirty="0"/>
              <a:t>5.ВИЗИЈА</a:t>
            </a:r>
          </a:p>
          <a:p>
            <a:r>
              <a:rPr lang="sr-Cyrl-RS" sz="2800" dirty="0"/>
              <a:t>6.ОБЛАСТ ПРОМЕНЕ</a:t>
            </a:r>
          </a:p>
          <a:p>
            <a:r>
              <a:rPr lang="sr-Cyrl-RS" sz="2800" dirty="0"/>
              <a:t>7.РАЗВОЈНИ ЦИЉЕВИ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541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F362E-35BF-354F-87D7-F688ADEEE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1. ПОЛАЗНЕ ОСНОВЕ- оквир за израду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342D9-6968-6473-EA5E-5D471D10A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2800" dirty="0"/>
              <a:t>1,ЗАКОН О ОСНОВАМА СИСТЕМА ОБРАЗОВАЊА И ВАСПИТАЊА</a:t>
            </a:r>
          </a:p>
          <a:p>
            <a:r>
              <a:rPr lang="sr-Cyrl-RS" sz="2800" dirty="0"/>
              <a:t>2.ЗАКОН О ПРЕДШКОЛСКОМ ВАСПИТАЊУ И ОБРАЗОВАЊУ</a:t>
            </a:r>
          </a:p>
          <a:p>
            <a:r>
              <a:rPr lang="sr-Cyrl-RS" sz="2800" dirty="0"/>
              <a:t>3.РЕЗУЛТАТИ САМОВРЕДНОВАЊА И СПОЉАШЊЕГ ВРЕДНОВАЊА</a:t>
            </a:r>
          </a:p>
          <a:p>
            <a:r>
              <a:rPr lang="sr-Cyrl-RS" sz="2800" dirty="0"/>
              <a:t>4.ПОТРЕБЕ И ИНТЕРСИ ДЕЦЕ, РОДИТЕЉА,ВАСПИТАЧА И ЛОКАЛНЕ ЗАЈЕДНИЦЕ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10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F59E8-1A10-E943-08F7-052ABCBC6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АНАЛИЗА СТАЊА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6298-00F9-9FC2-AC99-C88145E01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1.ЉУДСКИ РЕСУРСИ</a:t>
            </a:r>
          </a:p>
          <a:p>
            <a:r>
              <a:rPr lang="sr-Cyrl-RS" sz="3200" dirty="0"/>
              <a:t>2.МАТЕРИЈАЛНО ТЕХНИЧКИ РЕСУРСИ </a:t>
            </a:r>
          </a:p>
          <a:p>
            <a:r>
              <a:rPr lang="sr-Cyrl-RS" sz="3200" dirty="0"/>
              <a:t>3.РЕСУРСИ СРЕДИНЕ</a:t>
            </a:r>
          </a:p>
          <a:p>
            <a:r>
              <a:rPr lang="sr-Cyrl-RS" sz="3200" dirty="0"/>
              <a:t>4.САМОПРОЦЕНА СТАЊА У УСТАНОВИ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171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25538-997A-42FC-2D2A-7803D6A8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286000"/>
            <a:ext cx="3723171" cy="2520367"/>
          </a:xfrm>
        </p:spPr>
        <p:txBody>
          <a:bodyPr/>
          <a:lstStyle/>
          <a:p>
            <a:r>
              <a:rPr lang="sr-Cyrl-RS" dirty="0"/>
              <a:t>Самопроцена стања у устнови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A27E-BB01-A6BC-D9AC-6E52B0A71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До података о квалитету рада у установи долазимо на разне начине, применом различитих техника и процедура, настојећи да укључимо све заинтересоване стране: децу, родитеље, запослене у установи и представнике локалне заједнице. </a:t>
            </a:r>
            <a:endParaRPr 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8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DE4A-0A3A-25F4-5BAE-20966879D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Самопроцена стања у устнови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C9A7D-FE1B-7594-FCA0-A90FAF2C3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. </a:t>
            </a:r>
            <a:r>
              <a:rPr lang="ru-RU" sz="2800" dirty="0"/>
              <a:t>Подаци од родитеља добијају се анкетирањем на нивоу васпитних група и на основу разговора са Саветом родитеља. Наш циљ је да препознамо потребе родитеља на основу информација које нам дају, да утврдимо чиме су задовољни, а шта би желели да промене и унапреде.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2380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27D0-CDE0-8490-45F3-E0EC53A81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Подаци од родитеља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F6F58-DEDA-B54A-CB58-53298824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 основу родитељских процена квалитета сарадње вртића и породица, долазимо до података о томе које аспекте сарадње је неопходно унапређивати.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8214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6B0BF-17AC-14A1-872A-90FDFDEA7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Подаци од васпитача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438A9-D09F-B7BA-8768-17BAE146E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Добијамо податке које области рада у установи треба унапредити.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964992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138</TotalTime>
  <Words>624</Words>
  <Application>Microsoft Office PowerPoint</Application>
  <PresentationFormat>Widescreen</PresentationFormat>
  <Paragraphs>89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Algerian</vt:lpstr>
      <vt:lpstr>Calibri Light</vt:lpstr>
      <vt:lpstr>Rockwell</vt:lpstr>
      <vt:lpstr>Wingdings</vt:lpstr>
      <vt:lpstr>Atlas</vt:lpstr>
      <vt:lpstr>РАЗВОЈНИ ПЛАН,ИЗВОД ИЗ РАЗВОЈНОГ ПЛАНА,ЗАСТУПАЊЕ ПОРОДИЦЕ</vt:lpstr>
      <vt:lpstr>УВОДНА РАЗМАТРАЊА </vt:lpstr>
      <vt:lpstr>Структура </vt:lpstr>
      <vt:lpstr>1. ПОЛАЗНЕ ОСНОВЕ- оквир за израду </vt:lpstr>
      <vt:lpstr>АНАЛИЗА СТАЊА</vt:lpstr>
      <vt:lpstr>Самопроцена стања у устнови</vt:lpstr>
      <vt:lpstr>Самопроцена стања у устнови</vt:lpstr>
      <vt:lpstr>Подаци од родитеља </vt:lpstr>
      <vt:lpstr>Подаци од васпитача </vt:lpstr>
      <vt:lpstr>SWOT АНАЛИЗА </vt:lpstr>
      <vt:lpstr>ШТА КАЖУ ДЕЦА?</vt:lpstr>
      <vt:lpstr>MИСИЈА </vt:lpstr>
      <vt:lpstr>ВИЗИЈА </vt:lpstr>
      <vt:lpstr>Области квалитета </vt:lpstr>
      <vt:lpstr>РАЗВОЈНИ ПЛАН </vt:lpstr>
      <vt:lpstr>ОБЛАСТ </vt:lpstr>
      <vt:lpstr>КРИТЕРИЈУМИ УСПЕХА </vt:lpstr>
      <vt:lpstr>ЗАСТУПАЊЕ ПОРОДИЦЕ </vt:lpstr>
      <vt:lpstr>ПРИНЦИПИ САРАЊЕ СА ПОРОДИЦОМ</vt:lpstr>
      <vt:lpstr>ПРИНЦИПИ САРАЊЕ СА ПОРОДИЦОМ</vt:lpstr>
      <vt:lpstr>ПРИНЦИПИ САРАЊЕ СА ПОРОДИЦОМ</vt:lpstr>
      <vt:lpstr>Елементи успешног односа са родитељима </vt:lpstr>
      <vt:lpstr>АКЦИОНИ ПЛАН-ИЗВОД ИЗ РАЗВОЈНОГ ПЛАНА </vt:lpstr>
      <vt:lpstr>Задатак </vt:lpstr>
      <vt:lpstr>КРАЈ!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Ljiljana</dc:creator>
  <cp:lastModifiedBy>Ljiljana</cp:lastModifiedBy>
  <cp:revision>20</cp:revision>
  <dcterms:created xsi:type="dcterms:W3CDTF">2023-04-18T12:28:58Z</dcterms:created>
  <dcterms:modified xsi:type="dcterms:W3CDTF">2023-04-18T14:49:06Z</dcterms:modified>
</cp:coreProperties>
</file>