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71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6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17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5551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845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560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6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726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9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2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8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83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2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24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84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29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B2350-23AC-444D-A6AC-279D617DF0E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0495FE-3438-4689-B8B7-202249BF5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2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748B-4CB7-794F-8439-80BDE09822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>
                <a:latin typeface="Comic Sans MS" panose="030F0702030302020204" pitchFamily="66" charset="0"/>
              </a:rPr>
              <a:t>СТРАТЕГИЈЕ И АКТИВНОСТИ РАЗВИЈАЊА ПРОГРАМА 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369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24D6C-D0C4-23AE-1CE2-650DEF7C1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Учење</a:t>
            </a:r>
            <a:r>
              <a:rPr lang="en-US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се</a:t>
            </a:r>
            <a:r>
              <a:rPr lang="en-US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заснива</a:t>
            </a:r>
            <a:r>
              <a:rPr lang="en-US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на</a:t>
            </a:r>
            <a:r>
              <a:rPr lang="en-US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4400" u="sng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добробити</a:t>
            </a:r>
            <a:r>
              <a:rPr lang="en-US" sz="4400" u="sng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, </a:t>
            </a:r>
            <a:r>
              <a:rPr lang="en-US" sz="4400" u="sng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делању</a:t>
            </a:r>
            <a:r>
              <a:rPr lang="en-US" sz="4400" u="sng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и </a:t>
            </a:r>
            <a:r>
              <a:rPr lang="en-US" sz="4400" u="sng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односима</a:t>
            </a:r>
            <a:r>
              <a:rPr lang="en-US" sz="4400" u="sng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.</a:t>
            </a:r>
            <a:b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8E243-E980-5682-A92C-83D807D5F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u="sng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Добробит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је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вишедимензионални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конструкт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персонални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интерперсонални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који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укључује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властито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осећање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задовољства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успешно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психолошко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социјално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функционисање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243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61465-A737-6BD4-1281-B3132A7C9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u="sng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Делање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чини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све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што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дете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ради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учи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кроз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своје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активно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ангажовање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учешће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у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заједничким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активностима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са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вршњацима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одраслима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23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6D667-83D6-1771-B12B-FE6B0B30F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u="sng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Односи</a:t>
            </a:r>
            <a:r>
              <a:rPr lang="ru-RU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су мрежа повезивања и повратних веза и утицаја кроз акције и интеракције самог детета,социјалне средине и физичког окружења.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942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F1848-8AA9-B9E0-66FB-FF111BD3F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Доминатан приступ планирању 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0814B-4B7B-BEC3-F1E7-CF1940EB7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је планирање по пројектима којим се тежи подстаћи пројектно учење као флексибилан начин учења кроз учешће и истраживање.Оно се интегрише кроз планирано учење,учење у животно практичним ситуацијама и кроз игру.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2724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51C83-5B36-0664-F095-C3E2497B0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1713" y="928688"/>
            <a:ext cx="9232899" cy="4982534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Васпитач моделује истраживачки однос у учењу и води децу кроз процес истраживања, подржава их у трагању за одговорима на њихова питања,у преиспитивању сопствених предпоставки.То учење је учење кроз истраживање,учење кроз решавање проблема,учење практиковањем знања и умења,ситуационо учење и учење путем имагинације.</a:t>
            </a:r>
            <a:endParaRPr lang="en-US" sz="3200" dirty="0">
              <a:effectLst/>
              <a:latin typeface="Noto Sans Symbols"/>
              <a:ea typeface="Noto Sans Symbols"/>
              <a:cs typeface="Noto Sans Symbol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487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BF23A-8E2E-15C8-CFF2-A88758E02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ПЛАНИРАЊЕ РАДА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5B6E2-8D9F-99DE-4732-3BCB734AA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Интегрисаним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приступом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васпитач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омогућава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деци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да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уче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кроз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јединство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оног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што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доживљавају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промишљају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онога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што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раде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r-Cyrl-RS" sz="3200" dirty="0"/>
          </a:p>
          <a:p>
            <a:r>
              <a:rPr lang="ru-RU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Планирање у интегрисаном приступу може бити тематско или пројектно.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84680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1E595-DBC0-8AD2-458A-67D4AE7C1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>
                <a:latin typeface="Comic Sans MS" panose="030F0702030302020204" pitchFamily="66" charset="0"/>
                <a:cs typeface="Times New Roman" panose="02020603050405020304" pitchFamily="18" charset="0"/>
              </a:rPr>
              <a:t>Подручје развијања програма </a:t>
            </a:r>
            <a:endParaRPr lang="en-US" sz="44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097BF-BB82-4FD1-9A78-8A02CD8EC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је подручје кроз које васпитач оживљава на нивоу реалног програма концепцијска полазишта</a:t>
            </a:r>
          </a:p>
          <a:p>
            <a:r>
              <a:rPr lang="ru-RU" sz="2400" dirty="0"/>
              <a:t> Основа кроз принципе и стратегије којима се подржавају добробит, односи и делање.</a:t>
            </a:r>
          </a:p>
          <a:p>
            <a:r>
              <a:rPr lang="ru-RU" sz="2400" dirty="0"/>
              <a:t> Процес развијања програма се одвија кроз сарадњу са стручним сарадницима и колегама као и кроз размену са децом и породицом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711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28E5E-F484-2A1F-6581-BC4066906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Стратегије васпитача у развијању програма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F1A3C-4D9C-537F-D5C0-D94A4DD5E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Comic Sans MS" panose="030F0702030302020204" pitchFamily="66" charset="0"/>
              </a:rPr>
              <a:t>У развијању програма усмереног на подршку добробити детета, васпитач се руководи принципима који проистичу из концепције Основа програма (Године узлета) и из изнетих поставки о односима, делању и контексту вртића.</a:t>
            </a:r>
            <a:endParaRPr lang="en-US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072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DB3E7-84CF-0995-67A3-58AD84CCE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Принципи развијања реалног програма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5C691-1EF1-BEA4-6D0B-F3E08D50D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>
                <a:latin typeface="Comic Sans MS" panose="030F0702030302020204" pitchFamily="66" charset="0"/>
              </a:rPr>
              <a:t>Принцип усмерености на односе </a:t>
            </a:r>
          </a:p>
          <a:p>
            <a:pPr marL="0" indent="0">
              <a:buNone/>
            </a:pPr>
            <a:r>
              <a:rPr lang="ru-RU" sz="2800" dirty="0">
                <a:latin typeface="Comic Sans MS" panose="030F0702030302020204" pitchFamily="66" charset="0"/>
              </a:rPr>
              <a:t>У развијању програма, фокус васпитача је на стварању подржавајућег социјалног и физичког окружења којим се обезбеђује сигурност, континуитет, учешће деце и укљученост васпитача и којим се негују односи уважавања, сарадње, одговорности и заједништва. 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2167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E5AD7-BC2F-355D-0ED1-8A2AC3990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Принципи развијања реалног програма 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DA903-4E00-1F1B-78B6-F624147AA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>
                <a:latin typeface="Comic Sans MS" panose="030F0702030302020204" pitchFamily="66" charset="0"/>
              </a:rPr>
              <a:t>Принцип животности </a:t>
            </a:r>
          </a:p>
          <a:p>
            <a:pPr marL="0" indent="0">
              <a:buNone/>
            </a:pPr>
            <a:r>
              <a:rPr lang="ru-RU" sz="2400" dirty="0">
                <a:latin typeface="Comic Sans MS" panose="030F0702030302020204" pitchFamily="66" charset="0"/>
              </a:rPr>
              <a:t>У развијању програма, фокус васпитача је на развијању заједништва деце и одраслих, вршњачке заједнице и повезивању са породицом и локалном заједницом, стварањем прилика за заједничко учење. Заједничко учење се остварује кроз активности које су смислене јер проистичу из искустава, аутентичних интересовања и односа, потреба и иницијатива, проблема и питања, догађаја и збивања у групи и заједници.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732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4C2B0-AB80-CA0C-56B1-B63E9BFDD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Увод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F48A5-C7F2-7108-6DD5-9207DDBBF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планирању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реализовању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активности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јасленом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узрасту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млађим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вртићким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узрастом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медицинске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сестре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васпитачи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стављају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нагласак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активности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које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функцији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лакше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боље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адаптације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детета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јачању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његове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самосталности</a:t>
            </a:r>
            <a:r>
              <a:rPr lang="en-US" sz="3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024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83193-F687-A8FE-BA43-2BA8D67EF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Принципи развијања реалног програма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45E18-898F-8AE9-DCD5-04042FE3D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>
                <a:latin typeface="Comic Sans MS" panose="030F0702030302020204" pitchFamily="66" charset="0"/>
              </a:rPr>
              <a:t>Принцип интегрисаности</a:t>
            </a:r>
          </a:p>
          <a:p>
            <a:pPr marL="0" indent="0">
              <a:buNone/>
            </a:pPr>
            <a:r>
              <a:rPr lang="ru-RU" sz="2800" dirty="0">
                <a:latin typeface="Comic Sans MS" panose="030F0702030302020204" pitchFamily="66" charset="0"/>
              </a:rPr>
              <a:t>У развијању програма, фокус васпитача је на стварању прилика за учење као интегрисаног искуства детета кроз оно што чини (делање) и доживљава (односи), а не према унапред испланираним појединачним активностима на основу аспекта развоја или образовних области и издвојеним садржајима подучавања.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4914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2755E-8390-473F-94AD-EE10D9126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Принципи развијања реалног програма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8E423-B05F-6FE0-86F0-309AD59A3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>
                <a:latin typeface="Comic Sans MS" panose="030F0702030302020204" pitchFamily="66" charset="0"/>
              </a:rPr>
              <a:t>Принципи аутентичности </a:t>
            </a:r>
          </a:p>
          <a:p>
            <a:pPr marL="0" indent="0">
              <a:buNone/>
            </a:pPr>
            <a:r>
              <a:rPr lang="ru-RU" sz="3200" dirty="0">
                <a:latin typeface="Comic Sans MS" panose="030F0702030302020204" pitchFamily="66" charset="0"/>
              </a:rPr>
              <a:t>Принцип аутентичности подразумева индивидуализовани приступ сваком детету уз истовремену подршку укључивању сваког детета у вршњачку заједницу и заједничке активности.</a:t>
            </a:r>
            <a:endParaRPr lang="en-US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790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0A8CA-27B2-DF1C-5542-27462FB91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Принципи развијања реалног програма 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2142C-5E8A-929B-15DA-641638A66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200" dirty="0">
                <a:latin typeface="Comic Sans MS" panose="030F0702030302020204" pitchFamily="66" charset="0"/>
              </a:rPr>
              <a:t>Принцип ангажованости </a:t>
            </a:r>
          </a:p>
          <a:p>
            <a:pPr marL="0" indent="0">
              <a:buNone/>
            </a:pPr>
            <a:r>
              <a:rPr lang="ru-RU" sz="2800" dirty="0">
                <a:latin typeface="Comic Sans MS" panose="030F0702030302020204" pitchFamily="66" charset="0"/>
              </a:rPr>
              <a:t>Принцип ангажованости подразумева укљученост васпитача и заједничко учешће са децом, а не директно подучавање.</a:t>
            </a:r>
          </a:p>
          <a:p>
            <a:pPr marL="0" indent="0">
              <a:buNone/>
            </a:pPr>
            <a:r>
              <a:rPr lang="ru-RU" sz="2800" dirty="0">
                <a:latin typeface="Comic Sans MS" panose="030F0702030302020204" pitchFamily="66" charset="0"/>
              </a:rPr>
              <a:t>У развијању програма, фокус васпитача је на препознавању и уважавању интегритета, различитости и посебности сваког детета.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5406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D9173-2AE5-04D3-CF8A-A5422E557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Принципи развијања реалног програма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801F-5728-DF91-A4E2-986359FFB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>
                <a:latin typeface="Comic Sans MS" panose="030F0702030302020204" pitchFamily="66" charset="0"/>
              </a:rPr>
              <a:t>Принцип партнерства </a:t>
            </a:r>
          </a:p>
          <a:p>
            <a:pPr marL="0" indent="0">
              <a:buNone/>
            </a:pPr>
            <a:r>
              <a:rPr lang="ru-RU" sz="3200" dirty="0">
                <a:latin typeface="Comic Sans MS" panose="030F0702030302020204" pitchFamily="66" charset="0"/>
              </a:rPr>
              <a:t>У развијању програма, фокус је на уважавању перспективе деце и породице (њихових мишљења, идеја, иницијативе, одлука) и на различитим начинима укључивања породице и повезивања са локалном заједницом.</a:t>
            </a:r>
            <a:endParaRPr lang="en-US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397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37CC2-EA28-62FD-26F1-AAD1CDE45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Заједничко развијање програма 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2503C-8582-3F7C-3034-09E5EB7D7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z="3200" dirty="0">
                <a:latin typeface="Comic Sans MS" panose="030F0702030302020204" pitchFamily="66" charset="0"/>
              </a:rPr>
              <a:t>охрабривање дечје иницијативе</a:t>
            </a:r>
            <a:endParaRPr lang="en-US" sz="3200" dirty="0">
              <a:latin typeface="Comic Sans MS" panose="030F0702030302020204" pitchFamily="66" charset="0"/>
            </a:endParaRPr>
          </a:p>
          <a:p>
            <a:r>
              <a:rPr lang="sr-Cyrl-RS" sz="3200" dirty="0">
                <a:latin typeface="Comic Sans MS" panose="030F0702030302020204" pitchFamily="66" charset="0"/>
              </a:rPr>
              <a:t>консултовање</a:t>
            </a:r>
            <a:endParaRPr lang="en-US" sz="3200" dirty="0">
              <a:latin typeface="Comic Sans MS" panose="030F0702030302020204" pitchFamily="66" charset="0"/>
            </a:endParaRPr>
          </a:p>
          <a:p>
            <a:r>
              <a:rPr lang="sr-Cyrl-RS" sz="3200" dirty="0">
                <a:latin typeface="Comic Sans MS" panose="030F0702030302020204" pitchFamily="66" charset="0"/>
              </a:rPr>
              <a:t>моделовање</a:t>
            </a:r>
            <a:endParaRPr lang="en-US" sz="3200" dirty="0">
              <a:latin typeface="Comic Sans MS" panose="030F0702030302020204" pitchFamily="66" charset="0"/>
            </a:endParaRPr>
          </a:p>
          <a:p>
            <a:r>
              <a:rPr lang="sr-Cyrl-RS" sz="3200" dirty="0">
                <a:latin typeface="Comic Sans MS" panose="030F0702030302020204" pitchFamily="66" charset="0"/>
              </a:rPr>
              <a:t>подупирање</a:t>
            </a:r>
            <a:endParaRPr lang="en-US" sz="3200" dirty="0">
              <a:latin typeface="Comic Sans MS" panose="030F0702030302020204" pitchFamily="66" charset="0"/>
            </a:endParaRPr>
          </a:p>
          <a:p>
            <a:r>
              <a:rPr lang="sr-Cyrl-RS" sz="3200" dirty="0">
                <a:latin typeface="Comic Sans MS" panose="030F0702030302020204" pitchFamily="66" charset="0"/>
              </a:rPr>
              <a:t>проширивање</a:t>
            </a:r>
            <a:endParaRPr lang="en-US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7343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1F039-72E6-28AC-A52C-2F0BDD1E9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Охрабривање дечије иницијативе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5D0C6-061F-0DB3-9664-0CC567AC9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Васпитач подржава иницијативу деце тако што:</a:t>
            </a:r>
          </a:p>
          <a:p>
            <a:pPr>
              <a:buFontTx/>
              <a:buChar char="-"/>
            </a:pPr>
            <a:r>
              <a:rPr lang="ru-RU" sz="2800" dirty="0">
                <a:latin typeface="Comic Sans MS" panose="030F0702030302020204" pitchFamily="66" charset="0"/>
              </a:rPr>
              <a:t>подстиче честе делатне размене међу децом и децом и одраслима и ствара ситуације у којима деца имају прилику да предлажу и дају идеје и изразе своје мишљење;</a:t>
            </a:r>
          </a:p>
          <a:p>
            <a:pPr>
              <a:buFontTx/>
              <a:buChar char="-"/>
            </a:pPr>
            <a:r>
              <a:rPr lang="ru-RU" sz="2800" dirty="0">
                <a:latin typeface="Comic Sans MS" panose="030F0702030302020204" pitchFamily="66" charset="0"/>
              </a:rPr>
              <a:t>Омогућава деци да испробавају и праве изборе  и да развијају свест о томе шта значи направити избор и коју одговорност то повлачи;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3118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77E1A-E79F-5AC4-F72F-A815C1CBD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163" y="900113"/>
            <a:ext cx="9061449" cy="501110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-  </a:t>
            </a:r>
            <a:r>
              <a:rPr lang="ru-RU" sz="2800" dirty="0">
                <a:latin typeface="Comic Sans MS" panose="030F0702030302020204" pitchFamily="66" charset="0"/>
              </a:rPr>
              <a:t>охрабрује децу да замишљају и маштају, износе претпоставке и изражавају своје идеје, сазнања, осећања и доживљаје на различите начине; -</a:t>
            </a:r>
          </a:p>
          <a:p>
            <a:pPr>
              <a:buFontTx/>
              <a:buChar char="-"/>
            </a:pPr>
            <a:r>
              <a:rPr lang="ru-RU" sz="2800" dirty="0">
                <a:latin typeface="Comic Sans MS" panose="030F0702030302020204" pitchFamily="66" charset="0"/>
              </a:rPr>
              <a:t>подстиче децу да воде аутентичне и њима смислене разговоре, да посматрају и слушају шта друга деца раде и говоре и дискутују о свом истраживању;</a:t>
            </a:r>
          </a:p>
          <a:p>
            <a:pPr>
              <a:buFontTx/>
              <a:buChar char="-"/>
            </a:pPr>
            <a:r>
              <a:rPr lang="ru-RU" sz="2800" dirty="0">
                <a:latin typeface="Comic Sans MS" panose="030F0702030302020204" pitchFamily="66" charset="0"/>
              </a:rPr>
              <a:t> слуша децу и посвећује пажњу идејама и предлозима деце и интегрише их у програм. 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1737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B0E8-EB4B-5FB5-6AB9-FB7C359F7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Охрабривање дечије иницијативе 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58D55-CD71-DE60-DA15-CB40516E3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2133600"/>
            <a:ext cx="8911688" cy="410029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Васпитач у јаслама посебно има у виду да се иницијатива деце овог узраста подржава, пре свега, грађењем блиских односа са децом кроз физички контакт и присну вербалну и фацијалну експресију и обезбеђивањем флексибилних рутина које су усклађене са ритмом живљења деце и индивидуално посвећеном пажњом детету приликом рутина (нпр. приликом пресвлачења бебе). 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9174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92282-253D-7248-E432-E4447062E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Охрабривање дечије иницијативе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F3B9E-E9CA-FC36-AA1F-9BE667B4F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1528763"/>
            <a:ext cx="8911687" cy="4382459"/>
          </a:xfrm>
        </p:spPr>
        <p:txBody>
          <a:bodyPr>
            <a:no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Васпитач подстиче и охрабрује децу од најранијих узраста на истраживачко понашање уношењем нових предмета, неструктуираних и изазовних материјала. </a:t>
            </a:r>
          </a:p>
          <a:p>
            <a:r>
              <a:rPr lang="ru-RU" sz="2800" dirty="0">
                <a:latin typeface="Comic Sans MS" panose="030F0702030302020204" pitchFamily="66" charset="0"/>
              </a:rPr>
              <a:t>Игра се са децом, својим невербалним и вербалним порукама подстиче радозналост деце и њихово активно истраживање, ослањајући се на то да деца уче целим својим телом и фокусирају се на ,,овде” и ,,сада”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4661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36FBC-C987-C478-6610-7A5702B5A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581247"/>
            <a:ext cx="8911687" cy="1280890"/>
          </a:xfrm>
        </p:spPr>
        <p:txBody>
          <a:bodyPr/>
          <a:lstStyle/>
          <a:p>
            <a:r>
              <a:rPr lang="sr-Cyrl-RS" sz="4400" dirty="0">
                <a:latin typeface="Comic Sans MS" panose="030F0702030302020204" pitchFamily="66" charset="0"/>
              </a:rPr>
              <a:t>Консултовање</a:t>
            </a:r>
            <a:r>
              <a:rPr lang="sr-Cyrl-RS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53529-89E9-10D2-450B-4B22F86A9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1738" y="1862137"/>
            <a:ext cx="9032874" cy="4049085"/>
          </a:xfrm>
        </p:spPr>
        <p:txBody>
          <a:bodyPr>
            <a:no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Кроз консултовање са децом васпитач омогућава да се програм развија у складу са дечјом перспективом. </a:t>
            </a:r>
          </a:p>
          <a:p>
            <a:r>
              <a:rPr lang="ru-RU" sz="2400" dirty="0">
                <a:latin typeface="Comic Sans MS" panose="030F0702030302020204" pitchFamily="66" charset="0"/>
              </a:rPr>
              <a:t>Консултовање подразумева вођење разговора са дететом о неком питању, нпр. о томе како се деца осећају у групи, како би желели да изгледа простор, у ком простору воле да се играју, шта их све занима и чиме воле да се баве у вртићу, који материјали су им изазовни за истраживање, чему се посебно радују, кога би волели да упознају, шта их плаши.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06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5EBD-4AFB-CA82-68E4-1F0BFA157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Увод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0F976-9B60-DAC9-32FA-9CB70DC5B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6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sz="36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реализацији</a:t>
            </a:r>
            <a:r>
              <a:rPr lang="en-US" sz="36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en-US" sz="36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lvl="0" indent="-342900" algn="just" fontAlgn="base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учествују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различитим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свакодневним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ситуацијама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које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део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животног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контекста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одраслих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вртићу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рутине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ритуали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аутентични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догађаји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вртићу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њега</a:t>
            </a:r>
            <a:endParaRPr lang="en-US" sz="36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Васпитач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подржава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учешће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деце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животно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практичним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ситуацијама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планира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организује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интегрални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део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en-US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2874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370E2-1E96-9056-56CA-1A0EA9C9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Консултовање 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25D73-6860-57B3-36A1-178AFA6A6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Разговор се не одвија сам по себи, већ се користе различите технике које су блиске дететовом начину изражавања и кроз које оно може потпуније него вербално да се изрази и на основу чега се разговор проширује.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100441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84495-873D-6E61-6B59-78705F423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Консултовање 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4F286-CA8F-6232-81DF-05CA080F9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>
                <a:latin typeface="Comic Sans MS" panose="030F0702030302020204" pitchFamily="66" charset="0"/>
              </a:rPr>
              <a:t>Могуће технике су фотографија,мапитање,туре,уметничке </a:t>
            </a:r>
            <a:r>
              <a:rPr lang="en-US" sz="2800" dirty="0">
                <a:latin typeface="Comic Sans MS" panose="030F0702030302020204" pitchFamily="66" charset="0"/>
              </a:rPr>
              <a:t>(</a:t>
            </a:r>
            <a:r>
              <a:rPr lang="sr-Cyrl-RS" sz="2800" dirty="0">
                <a:latin typeface="Comic Sans MS" panose="030F0702030302020204" pitchFamily="66" charset="0"/>
              </a:rPr>
              <a:t>експресивне) активности.</a:t>
            </a:r>
          </a:p>
          <a:p>
            <a:r>
              <a:rPr lang="sr-Cyrl-RS" sz="2800" dirty="0">
                <a:latin typeface="Comic Sans MS" panose="030F0702030302020204" pitchFamily="66" charset="0"/>
              </a:rPr>
              <a:t>Фотографије -</a:t>
            </a:r>
            <a:r>
              <a:rPr lang="ru-RU" sz="2800" dirty="0">
                <a:latin typeface="Comic Sans MS" panose="030F0702030302020204" pitchFamily="66" charset="0"/>
              </a:rPr>
              <a:t>Деца фотографишу места, активности, догађаје који им се свиђају или које би променили, као и особе које су им важне у вртићу. 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6190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FB63D-56EC-D3C4-2469-F64D6F439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400" dirty="0">
                <a:latin typeface="Comic Sans MS" panose="030F0702030302020204" pitchFamily="66" charset="0"/>
              </a:rPr>
              <a:t>Консултовање</a:t>
            </a:r>
            <a:r>
              <a:rPr lang="sr-Cyrl-RS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73594-375D-BDDE-D4B4-D7FEE1295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z="2800" dirty="0">
                <a:latin typeface="Comic Sans MS" panose="030F0702030302020204" pitchFamily="66" charset="0"/>
              </a:rPr>
              <a:t>Мапирање</a:t>
            </a:r>
            <a:r>
              <a:rPr lang="sr-Cyrl-RS" dirty="0"/>
              <a:t> </a:t>
            </a:r>
          </a:p>
          <a:p>
            <a:pPr marL="0" indent="0">
              <a:buNone/>
            </a:pPr>
            <a:r>
              <a:rPr lang="ru-RU" sz="2800" dirty="0">
                <a:latin typeface="Comic Sans MS" panose="030F0702030302020204" pitchFamily="66" charset="0"/>
              </a:rPr>
              <a:t>На основу шеме одређеног простора (нпр. Тло-црта собе, дворишта, дечјег вртића) коју је направио васпитач и објаснио детету, дете само, или уз помоћ васпитача, уцртава своје кретање у том простору и места где борави и шта ради. 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0481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4F11B-7D7E-8E5A-C3C5-28B88C75A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400" dirty="0">
                <a:latin typeface="Comic Sans MS" panose="030F0702030302020204" pitchFamily="66" charset="0"/>
              </a:rPr>
              <a:t>Консултовање</a:t>
            </a:r>
            <a:r>
              <a:rPr lang="sr-Cyrl-RS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A0E77-4D2A-D397-C493-BBD711364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>
                <a:latin typeface="Comic Sans MS" panose="030F0702030302020204" pitchFamily="66" charset="0"/>
              </a:rPr>
              <a:t>Туре </a:t>
            </a:r>
          </a:p>
          <a:p>
            <a:pPr marL="0" indent="0">
              <a:buNone/>
            </a:pPr>
            <a:r>
              <a:rPr lang="ru-RU" sz="2800" dirty="0">
                <a:latin typeface="Comic Sans MS" panose="030F0702030302020204" pitchFamily="66" charset="0"/>
              </a:rPr>
              <a:t>Тура је „путовање” у којем деца воде одраслог кроз окружење</a:t>
            </a:r>
            <a:r>
              <a:rPr lang="sr-Cyrl-RS" sz="2800" dirty="0">
                <a:latin typeface="Comic Sans MS" panose="030F0702030302020204" pitchFamily="66" charset="0"/>
              </a:rPr>
              <a:t> </a:t>
            </a:r>
            <a:r>
              <a:rPr lang="ru-RU" sz="2800" dirty="0">
                <a:latin typeface="Comic Sans MS" panose="030F0702030302020204" pitchFamily="66" charset="0"/>
              </a:rPr>
              <a:t>које је њима познато (вртић, парк, библиотека, музеј…). Дете је водич туре који одређује где ће се и којим редоследом кретати и шта ће бити фотографисано и/или забележено на други начин. Васпитач прави белешку при тури.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7976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51D46-55FB-D599-7F40-E19BBF2E4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400" dirty="0">
                <a:latin typeface="Comic Sans MS" panose="030F0702030302020204" pitchFamily="66" charset="0"/>
              </a:rPr>
              <a:t>Консултовање</a:t>
            </a:r>
            <a:r>
              <a:rPr lang="sr-Cyrl-RS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13A18-AC2C-ED13-24C5-3C959EE87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Уметничке (експресивне) активности, као што су цртање и сликање, изражавање покретом и звуком, омогућавају деци да изразе своја осећања и перспективе визуелно или кинестетички.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5000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46D43-3B8B-9509-C357-C4F9B5DBE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Моделовање 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70697-0FA9-270D-088F-96C978A21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Васпитач својим понашањем, вербалним и невербалним порукама, моделује начине успостављања односа са другима, начине разумевања света, однос према учењу и игровни, стваралачки приступ у активностима.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226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E6093-5EA7-9950-ED48-90F38CC4C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Моделовање 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6914F-72A3-6C5B-0054-6D8B72623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Пример који васпитач даје је оно што дете пре свега, непосредно и спонтано, преузима и усваја. За децу је пример не само оно што васпитач говори него, превасходно, оно што васпитач чини и какве односе успоставља.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1606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F2B04-7A5F-8C61-D197-A01C715EB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Моделовање 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216F3-AED5-9251-3849-FC0B6A4B1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 Васпитач моделује игровни стваралачки приступ себи и свету и својим учешћем у игри и заједничком истраживању са децом у оквиру теме/пројекта моделује уживање и отвореност према новом, спремност на преузимање ризика, радост откривања и истраживања и однос уважавања, разумевања и сарадње са другим.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909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8038D-5D26-02DE-B6CA-1370DB061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400" dirty="0">
                <a:latin typeface="Comic Sans MS" panose="030F0702030302020204" pitchFamily="66" charset="0"/>
              </a:rPr>
              <a:t>Подупирање</a:t>
            </a:r>
            <a:r>
              <a:rPr lang="sr-Cyrl-RS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54D42-EE74-54B5-C600-098ADC475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Васпитач је пажљиви посматрач деце и охрабрује их да иду изнад датог нивоа знања и вештина.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3664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024C7-8075-C055-83AC-0C9A02668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Подупирање 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45B00-B2DE-BDFF-B44C-F330A9660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Васпитач  подупире активности деце тако што: </a:t>
            </a:r>
          </a:p>
          <a:p>
            <a:pPr>
              <a:buFontTx/>
              <a:buChar char="-"/>
            </a:pPr>
            <a:r>
              <a:rPr lang="ru-RU" sz="2800" dirty="0">
                <a:latin typeface="Comic Sans MS" panose="030F0702030302020204" pitchFamily="66" charset="0"/>
              </a:rPr>
              <a:t>пружа помоћ када је потребна;</a:t>
            </a:r>
          </a:p>
          <a:p>
            <a:pPr>
              <a:buFontTx/>
              <a:buChar char="-"/>
            </a:pPr>
            <a:r>
              <a:rPr lang="ru-RU" sz="2800" dirty="0">
                <a:latin typeface="Comic Sans MS" panose="030F0702030302020204" pitchFamily="66" charset="0"/>
              </a:rPr>
              <a:t>помаже деци да се фокусирају на активности које за њих имају значење и смисао тако што: обраћа пажњу на њихова интересовања; штити их од претеране стимулације; присуствује и учествује на ненаметљив, а поуздан начин;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08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DDD34-4640-0365-CB21-7039470C7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Увод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E9ADA-6864-A899-640F-4FB462178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Васпитач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осмишљава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планира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ситуације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које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улази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намером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нешто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истражи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сазна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искуси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открије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представи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RS" sz="32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увек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делатне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децу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смислено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повезане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темом</a:t>
            </a:r>
            <a:r>
              <a:rPr lang="en-U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пројектом</a:t>
            </a:r>
            <a:r>
              <a:rPr lang="sr-Cyrl-RS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4360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8E9F1-E07E-25E0-8E9C-2CC043052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latin typeface="Comic Sans MS" panose="030F0702030302020204" pitchFamily="66" charset="0"/>
              </a:rPr>
              <a:t>Васпитач  подупире активности деце тако што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0DAF5-AED2-9357-BB80-2C7A287EB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-</a:t>
            </a:r>
            <a:r>
              <a:rPr lang="ru-RU" sz="2800" dirty="0">
                <a:latin typeface="Comic Sans MS" panose="030F0702030302020204" pitchFamily="66" charset="0"/>
              </a:rPr>
              <a:t>Охрабрује активности деце, не директним вођењем или навијањем, већ шаљући поруку да верује у њихове могућности</a:t>
            </a:r>
          </a:p>
          <a:p>
            <a:pPr marL="0" indent="0">
              <a:buNone/>
            </a:pPr>
            <a:r>
              <a:rPr lang="ru-RU" sz="2800" dirty="0">
                <a:latin typeface="Comic Sans MS" panose="030F0702030302020204" pitchFamily="66" charset="0"/>
              </a:rPr>
              <a:t> - Даје инструкције као корисна упутства деци при коришћењу апарата, справа, реквизита (вожња трицикла, бицикла, санкање, инструкције за кретање изван вртића, садња биљака, коришћење ИКТ…)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8679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E32BF-C424-8D41-97E3-8555AFC35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Проширивање 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F4137-7977-D1A3-5FD6-3C16636A4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Васпитач проширује активности и учење деце: </a:t>
            </a:r>
          </a:p>
          <a:p>
            <a:pPr marL="0" indent="0">
              <a:buNone/>
            </a:pPr>
            <a:r>
              <a:rPr lang="ru-RU" sz="2800" dirty="0">
                <a:latin typeface="Comic Sans MS" panose="030F0702030302020204" pitchFamily="66" charset="0"/>
              </a:rPr>
              <a:t>-  </a:t>
            </a:r>
            <a:r>
              <a:rPr lang="ru-RU" sz="2800" b="1" dirty="0">
                <a:latin typeface="Comic Sans MS" panose="030F0702030302020204" pitchFamily="66" charset="0"/>
              </a:rPr>
              <a:t>Кроз комуникацију</a:t>
            </a:r>
            <a:r>
              <a:rPr lang="ru-RU" sz="2800" dirty="0">
                <a:latin typeface="Comic Sans MS" panose="030F0702030302020204" pitchFamily="66" charset="0"/>
              </a:rPr>
              <a:t>: коришћењем различитих симболичких и знаковних начина изражавања као функционалног, интегралног дела живљења у дечјем вртићу; причањем, тумачењем, вербализовањем активности деце;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6689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920EA-B2C0-AA6C-F469-7A933D4C8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dirty="0">
                <a:latin typeface="Comic Sans MS" panose="030F0702030302020204" pitchFamily="66" charset="0"/>
              </a:rPr>
              <a:t>Васпитач проширује активности и учење деце: </a:t>
            </a:r>
            <a:br>
              <a:rPr lang="ru-RU" sz="3600" dirty="0">
                <a:latin typeface="Comic Sans MS" panose="030F0702030302020204" pitchFamily="66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DA868-0536-1375-CF03-D6730E6EF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Причањем, тумачењем, вербализовањем активности деце; подстицањем говора и говорног стваралаштва деце као и различитих начина писмености у ситуацијама смисленим деци; проблематизовањем конкретне ситуације;</a:t>
            </a:r>
            <a:r>
              <a:rPr lang="ru-RU" sz="2800" dirty="0"/>
              <a:t> </a:t>
            </a:r>
            <a:r>
              <a:rPr lang="ru-RU" sz="2800" dirty="0">
                <a:latin typeface="Comic Sans MS" panose="030F0702030302020204" pitchFamily="66" charset="0"/>
              </a:rPr>
              <a:t>сталном упитаношћу и постављањем питања себи и деци; 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3035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FF32-57B2-6762-88CA-F03E73DEF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>
                <a:latin typeface="Comic Sans MS" panose="030F0702030302020204" pitchFamily="66" charset="0"/>
              </a:rPr>
              <a:t>Васпитач проширује активности и учење деце: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3F58B-E04B-D47D-F3A0-8B076FF7C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omic Sans MS" panose="030F0702030302020204" pitchFamily="66" charset="0"/>
              </a:rPr>
              <a:t>Вођењем дијалога са децом о игри и другим активностима у које су деца укључена; бележењем и прикупљањем дечјих вербалних и невербалних исказа и продуката и разговором са сваким дететом и његовом породицом о том искуству;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0279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0D4A0-DC04-14D3-8247-C56BB7767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>
                <a:latin typeface="Comic Sans MS" panose="030F0702030302020204" pitchFamily="66" charset="0"/>
              </a:rPr>
              <a:t>Васпитач проширује активности и учење деце: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C96BD-DE1A-25A1-8294-54B3A6DE6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sz="2800" b="1" dirty="0">
                <a:latin typeface="Comic Sans MS" panose="030F0702030302020204" pitchFamily="66" charset="0"/>
              </a:rPr>
              <a:t>Кроз акције:</a:t>
            </a:r>
          </a:p>
          <a:p>
            <a:pPr marL="0" indent="0">
              <a:buNone/>
            </a:pPr>
            <a:r>
              <a:rPr lang="sr-Cyrl-RS" sz="2800" b="1" dirty="0">
                <a:latin typeface="Comic Sans MS" panose="030F0702030302020204" pitchFamily="66" charset="0"/>
              </a:rPr>
              <a:t>-</a:t>
            </a:r>
            <a:r>
              <a:rPr lang="ru-RU" sz="2800" dirty="0">
                <a:latin typeface="Comic Sans MS" panose="030F0702030302020204" pitchFamily="66" charset="0"/>
              </a:rPr>
              <a:t>учешћем у игри и активностима; омогућавањем деци да се укључе у друштвена дешавања у вртићу и локалном окружењу; обезбеђивањем инспиративне и провокативне средине и материјала и уношењем подстицаја за зачудност; укључивањем деце у активности одраслих; укључивањем других одраслих у процес учења; стварањем прилика за заједничко учешће деце различитих узраста; омогућавањем деци да користе дигиталне технологије у праћењу сопственог учења; израђивањем са децом различитих симболичких материјала</a:t>
            </a:r>
            <a:r>
              <a:rPr lang="ru-RU" sz="2800" dirty="0"/>
              <a:t>.</a:t>
            </a:r>
            <a:r>
              <a:rPr lang="sr-Cyrl-RS" sz="2800" b="1" dirty="0">
                <a:latin typeface="Comic Sans MS" panose="030F0702030302020204" pitchFamily="66" charset="0"/>
              </a:rPr>
              <a:t> </a:t>
            </a:r>
            <a:endParaRPr lang="en-US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4193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69EEB-A5B6-FEBE-7B63-996FF25CD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У проширивању активности деце васпитач у јаслама 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A1BE6-5768-724A-AD00-309DC3C6A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1905000"/>
            <a:ext cx="8911687" cy="4328890"/>
          </a:xfrm>
        </p:spPr>
        <p:txBody>
          <a:bodyPr>
            <a:noAutofit/>
          </a:bodyPr>
          <a:lstStyle/>
          <a:p>
            <a:r>
              <a:rPr lang="ru-RU" sz="2400" dirty="0">
                <a:latin typeface="Comic Sans MS" panose="030F0702030302020204" pitchFamily="66" charset="0"/>
              </a:rPr>
              <a:t>се посебно ослања на заједничку игру са децом, вербализовање заједничког искуства деце и одраслих у различитим ситуацијама у дечјем вртићу и обезбеђивањем сталне доступности различитих материјала за истраживање деце, имајући у виду да деца увиђају и знају више него што вербално могу да изразе.</a:t>
            </a:r>
          </a:p>
          <a:p>
            <a:r>
              <a:rPr lang="ru-RU" sz="2400" dirty="0">
                <a:latin typeface="Comic Sans MS" panose="030F0702030302020204" pitchFamily="66" charset="0"/>
              </a:rPr>
              <a:t>Васпитач у јаслама континуирано омогућава деци да се придруже другој деци у вртићу, да и на тај начин уче, посматрањем и имитацијом, и сарађују у различитим активностима.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7035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1E81C-C1E6-BAEA-D78D-F62D14A15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>
                <a:latin typeface="Comic Sans MS" panose="030F0702030302020204" pitchFamily="66" charset="0"/>
              </a:rPr>
              <a:t>Задатак –ПРИЧА О ПРОЈЕКТУ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7F479-8CAD-6E9E-C815-508B6E324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sz="2800" dirty="0">
                <a:latin typeface="Comic Sans MS" panose="030F0702030302020204" pitchFamily="66" charset="0"/>
              </a:rPr>
              <a:t>Креирање приче о пројекту </a:t>
            </a:r>
          </a:p>
          <a:p>
            <a:pPr marL="0" indent="0">
              <a:buNone/>
            </a:pPr>
            <a:r>
              <a:rPr lang="sr-Cyrl-RS" sz="2800" dirty="0">
                <a:latin typeface="Comic Sans MS" panose="030F0702030302020204" pitchFamily="66" charset="0"/>
              </a:rPr>
              <a:t>Прича о пројекту је наративни запис васпитача –како је започео пројекат,како се развијао и како се завршио.</a:t>
            </a:r>
          </a:p>
          <a:p>
            <a:pPr marL="0" indent="0">
              <a:buNone/>
            </a:pPr>
            <a:r>
              <a:rPr lang="sr-Cyrl-RS" sz="2800" dirty="0">
                <a:latin typeface="Comic Sans MS" panose="030F0702030302020204" pitchFamily="66" charset="0"/>
              </a:rPr>
              <a:t>Прича садржи тескст и фотографије којима се илуструју различите ситуације истраживања у оквиру пројекта-пројектни и процесни панои,продукти деце,васпитача родитеља и других учесника у пројекту.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71007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A8898-E277-2E33-C8E3-46838AFD5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5400" dirty="0"/>
              <a:t>КРАЈ!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37184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1B909-1E5D-6896-8882-6BA6F1AAF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вртићу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се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инсистира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sr-Cyrl-R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азвој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примерене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праксе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коју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карактеришу</a:t>
            </a:r>
            <a:r>
              <a:rPr lang="en-US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: </a:t>
            </a:r>
            <a:b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00B01-CF5F-5DFB-07BB-39EE85A4F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могућност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деца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праве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избор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између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понуђених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активности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могућности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деца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уче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кроз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истраживање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игра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као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примарна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али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не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једина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активност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кроз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коју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деца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уче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баланс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између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активности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иницираних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од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стране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деце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активности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вођених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од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стране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васпитача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различити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облици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учења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(у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малим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групама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индивидуално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у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великој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групи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48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CE6BE-2E24-EC56-DD25-73359A26F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уместо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програма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осмишљеног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за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децу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спроведеног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на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деци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програм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се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развија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децом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циљем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оснаживања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њихове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партиципације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добробити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детета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као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окосница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програма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-одрасли као фацилитатор који демонстрира, поставља питања, моделује, даје предлоге  алтернатива и подстиче рефлексију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систематско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праћење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понашања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учења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деце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потреба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интересовања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деце</a:t>
            </a:r>
            <a:r>
              <a:rPr lang="en-US" sz="2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1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6604-CAF1-778E-F438-6BE3AA4BC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Начин</a:t>
            </a:r>
            <a:r>
              <a:rPr lang="en-US" sz="4400" b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организације</a:t>
            </a:r>
            <a:r>
              <a:rPr lang="en-US" sz="4400" b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и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остваривања</a:t>
            </a:r>
            <a:r>
              <a:rPr lang="en-US" sz="4400" b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програма</a:t>
            </a:r>
            <a:r>
              <a:rPr lang="en-US" sz="4400" b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: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A6053-9FD1-2FD0-75A2-FAE944F92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У оквиру конкретног рада са децом у групи, васпитачи (у зависности од потреба, активности, групе деце или појединачног детета) комбинује  групни рад по </a:t>
            </a:r>
            <a:r>
              <a:rPr lang="ru-RU" sz="2400" dirty="0"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просторним целинама</a:t>
            </a:r>
            <a:r>
              <a:rPr lang="ru-RU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 и индивидуални;</a:t>
            </a:r>
            <a:endParaRPr lang="en-US" sz="2400" dirty="0">
              <a:effectLst/>
              <a:latin typeface="Noto Sans Symbols"/>
              <a:ea typeface="Noto Sans Symbols"/>
              <a:cs typeface="Noto Sans Symbols"/>
            </a:endParaRPr>
          </a:p>
          <a:p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Током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првог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месеца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акценат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васпитног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рада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је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на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упознавању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и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адаптацији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деце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на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атмосферу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вртића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осталу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децу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васпитаче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време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и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динамику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рада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простор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.   </a:t>
            </a:r>
            <a:endParaRPr lang="en-US" sz="240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637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63A2-D54A-5E50-4554-4436A457C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00" y="800100"/>
            <a:ext cx="8990012" cy="5111122"/>
          </a:xfrm>
        </p:spPr>
        <p:txBody>
          <a:bodyPr>
            <a:normAutofit/>
          </a:bodyPr>
          <a:lstStyle/>
          <a:p>
            <a:pPr marL="342900" lvl="0" indent="-342900" algn="just" fontAlgn="base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▪"/>
            </a:pP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Васпитач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континуирано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прати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добробит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и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укљученост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деце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у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складу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са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тим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попуњава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скале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процене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које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престављају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основу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за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креирање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средине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за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учење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и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програмског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контекста</a:t>
            </a:r>
            <a:r>
              <a:rPr lang="en-U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.</a:t>
            </a:r>
            <a:endParaRPr lang="en-US" sz="240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▪"/>
            </a:pPr>
            <a:r>
              <a:rPr lang="ru-RU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Физичко окружење у којима се налазе групе има директан утицај на избор активности и учење и развој деце. Настојање да се искористе сви људски ресурси </a:t>
            </a:r>
            <a:r>
              <a:rPr lang="sr-Cyrl-R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и </a:t>
            </a:r>
            <a:r>
              <a:rPr lang="ru-RU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ресурси средине (библиотека, музеји, спортски терени, културно-историјски споменици</a:t>
            </a:r>
            <a:r>
              <a:rPr lang="sr-Cyrl-RS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...</a:t>
            </a:r>
            <a:r>
              <a:rPr lang="ru-RU" sz="2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) процењеним интересовањима и узрасним , има за циљ да повећа дететову добробит и да поспеши учење и развој.</a:t>
            </a:r>
            <a:endParaRPr lang="en-US" sz="2400" dirty="0">
              <a:effectLst/>
              <a:latin typeface="Noto Sans Symbols"/>
              <a:ea typeface="Noto Sans Symbols"/>
              <a:cs typeface="Noto Sans Symbol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182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E5820-5C7D-3965-6618-45AA0FE1A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1738" y="1014413"/>
            <a:ext cx="9032874" cy="4896809"/>
          </a:xfrm>
        </p:spPr>
        <p:txBody>
          <a:bodyPr>
            <a:normAutofit lnSpcReduction="10000"/>
          </a:bodyPr>
          <a:lstStyle/>
          <a:p>
            <a:pPr marL="342900" lvl="0" indent="-342900" algn="just" fontAlgn="base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▪"/>
            </a:pP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Деца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учешћем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у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програмима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имају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прилику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упознају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истражују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и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преиспитују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различита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подручја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људског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сазнања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и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оперишу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различитим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материјалима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и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начинима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изражавања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и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грађења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значења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.</a:t>
            </a:r>
            <a:endParaRPr lang="en-US" sz="280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▪"/>
            </a:pP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Родитељи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и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породице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имају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прилику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бирају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активно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учествују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у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васпитању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своје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деце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да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освесте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своје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васпитне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и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родитељске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капацитете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кроз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непосредан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партнерски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однос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уз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пуно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уважавање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и </a:t>
            </a:r>
            <a:r>
              <a:rPr lang="en-US" sz="2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поверење</a:t>
            </a:r>
            <a:r>
              <a:rPr lang="en-US" sz="2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.</a:t>
            </a:r>
            <a:endParaRPr lang="en-US" sz="280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1192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144</TotalTime>
  <Words>2227</Words>
  <Application>Microsoft Office PowerPoint</Application>
  <PresentationFormat>Widescreen</PresentationFormat>
  <Paragraphs>131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4" baseType="lpstr">
      <vt:lpstr>Arial</vt:lpstr>
      <vt:lpstr>Century Gothic</vt:lpstr>
      <vt:lpstr>Comic Sans MS</vt:lpstr>
      <vt:lpstr>Noto Sans Symbols</vt:lpstr>
      <vt:lpstr>Times New Roman</vt:lpstr>
      <vt:lpstr>Wingdings 3</vt:lpstr>
      <vt:lpstr>Wisp</vt:lpstr>
      <vt:lpstr>СТРАТЕГИЈЕ И АКТИВНОСТИ РАЗВИЈАЊА ПРОГРАМА </vt:lpstr>
      <vt:lpstr>Увод </vt:lpstr>
      <vt:lpstr>Увод </vt:lpstr>
      <vt:lpstr>Увод </vt:lpstr>
      <vt:lpstr>У вртићу се инсистира развој примерене праксе коју карактеришу:  </vt:lpstr>
      <vt:lpstr>PowerPoint Presentation</vt:lpstr>
      <vt:lpstr>Начин организације и остваривања програма: </vt:lpstr>
      <vt:lpstr>PowerPoint Presentation</vt:lpstr>
      <vt:lpstr>PowerPoint Presentation</vt:lpstr>
      <vt:lpstr>Учење се заснива на добробити, делању и односима. </vt:lpstr>
      <vt:lpstr>PowerPoint Presentation</vt:lpstr>
      <vt:lpstr>PowerPoint Presentation</vt:lpstr>
      <vt:lpstr>Доминатан приступ планирању </vt:lpstr>
      <vt:lpstr>PowerPoint Presentation</vt:lpstr>
      <vt:lpstr>ПЛАНИРАЊЕ РАДА </vt:lpstr>
      <vt:lpstr>Подручје развијања програма </vt:lpstr>
      <vt:lpstr>Стратегије васпитача у развијању програма</vt:lpstr>
      <vt:lpstr>Принципи развијања реалног програма</vt:lpstr>
      <vt:lpstr>Принципи развијања реалног програма </vt:lpstr>
      <vt:lpstr>Принципи развијања реалног програма</vt:lpstr>
      <vt:lpstr>Принципи развијања реалног програма</vt:lpstr>
      <vt:lpstr>Принципи развијања реалног програма </vt:lpstr>
      <vt:lpstr>Принципи развијања реалног програма</vt:lpstr>
      <vt:lpstr>Заједничко развијање програма </vt:lpstr>
      <vt:lpstr>Охрабривање дечије иницијативе</vt:lpstr>
      <vt:lpstr>PowerPoint Presentation</vt:lpstr>
      <vt:lpstr>Охрабривање дечије иницијативе </vt:lpstr>
      <vt:lpstr>Охрабривање дечије иницијативе </vt:lpstr>
      <vt:lpstr>Консултовање </vt:lpstr>
      <vt:lpstr>Консултовање </vt:lpstr>
      <vt:lpstr>Консултовање </vt:lpstr>
      <vt:lpstr>Консултовање </vt:lpstr>
      <vt:lpstr>Консултовање </vt:lpstr>
      <vt:lpstr>Консултовање </vt:lpstr>
      <vt:lpstr>Моделовање </vt:lpstr>
      <vt:lpstr>Моделовање </vt:lpstr>
      <vt:lpstr>Моделовање </vt:lpstr>
      <vt:lpstr>Подупирање </vt:lpstr>
      <vt:lpstr>Подупирање </vt:lpstr>
      <vt:lpstr>Васпитач  подупире активности деце тако што</vt:lpstr>
      <vt:lpstr>Проширивање </vt:lpstr>
      <vt:lpstr>Васпитач проширује активности и учење деце:  </vt:lpstr>
      <vt:lpstr>Васпитач проширује активности и учење деце:</vt:lpstr>
      <vt:lpstr>Васпитач проширује активности и учење деце:</vt:lpstr>
      <vt:lpstr>У проширивању активности деце васпитач у јаслама </vt:lpstr>
      <vt:lpstr>Задатак –ПРИЧА О ПРОЈЕКТУ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СТРАТЕГИЈЕ И АКТИВНОСТИ РАЗВИЈАЊА ПРОГРАМА </dc:title>
  <dc:creator>Ljiljana</dc:creator>
  <cp:lastModifiedBy>Ljiljana</cp:lastModifiedBy>
  <cp:revision>14</cp:revision>
  <dcterms:created xsi:type="dcterms:W3CDTF">2023-03-04T17:41:36Z</dcterms:created>
  <dcterms:modified xsi:type="dcterms:W3CDTF">2023-03-05T13:30:07Z</dcterms:modified>
</cp:coreProperties>
</file>