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9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82" r:id="rId28"/>
    <p:sldId id="283" r:id="rId29"/>
    <p:sldId id="284" r:id="rId30"/>
    <p:sldId id="293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39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6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19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568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08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88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05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3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92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855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92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5CF84-B864-4B13-BAA1-C7B167497553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971997B-4C3E-45CD-9F4D-3993D6CA94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6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3200" dirty="0"/>
              <a:t>Pravni i pedagoško-psihološki okvir inkluzivnog obrazovanja</a:t>
            </a:r>
            <a:r>
              <a:rPr lang="en-US" sz="3200" dirty="0"/>
              <a:t>-</a:t>
            </a:r>
            <a:r>
              <a:rPr lang="en-US" sz="3200" dirty="0" err="1"/>
              <a:t>invaliditet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smetnje</a:t>
            </a:r>
            <a:r>
              <a:rPr lang="en-US" sz="3200" dirty="0"/>
              <a:t> u </a:t>
            </a:r>
            <a:r>
              <a:rPr lang="en-US" sz="3200" dirty="0" err="1"/>
              <a:t>ra</a:t>
            </a:r>
            <a:r>
              <a:rPr lang="sr-Latn-RS" sz="3200" dirty="0"/>
              <a:t>zvoju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</a:t>
            </a:r>
            <a:r>
              <a:rPr lang="sr-Latn-RS" dirty="0"/>
              <a:t> sci Ljiljana Jovčić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Pedagoški asistent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Pedagoški asistent pruža pomoć i dodatnu podršku deci i učenicima u skladu sa njihovim potrebama,kao i pomoć nastavnicima,vaspitačima i stručnim saradnicima u cilju unapređivanja njihovog rada sa decom i učenicima kojima je potrebna dodatna obrazovna podrška.</a:t>
            </a:r>
          </a:p>
          <a:p>
            <a:pPr>
              <a:buFont typeface="Wingdings" pitchFamily="2" charset="2"/>
              <a:buChar char="§"/>
            </a:pPr>
            <a:r>
              <a:rPr lang="sr-Latn-RS" dirty="0"/>
              <a:t>Pukim upisom dece sa invaliditetom u škole bez efikasnog sistema podrške i individualizovanih prilagođavanja neće se postići cilj inkluzije.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Šta je inkluzivno obrazovanje?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</a:t>
            </a:r>
            <a:r>
              <a:rPr lang="sr-Latn-RS" dirty="0"/>
              <a:t>nkluzivno obrazovanje je deo šire strategije jednog društva koje promoviše inkluzivni razvoj,sa ciljem da se stvori jedan svet mira,tolerancije,održivog korišćenja resursa,socijalne pravde,u kome su zadovoljena sva i svačija prava i potrebe.</a:t>
            </a:r>
          </a:p>
          <a:p>
            <a:r>
              <a:rPr lang="en-US" dirty="0"/>
              <a:t>I</a:t>
            </a:r>
            <a:r>
              <a:rPr lang="sr-Latn-RS" dirty="0"/>
              <a:t>nkluzivno obrazovanje je odgovornost svih.Zato je pored reforme obrazovanja neophodno aktivno uključivanje drugih sektora u organizovanju i pružanju podrške inkluzivnom obrazovanju i razvoju usluga u lokalnim zajednicama.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sr-Latn-RS" dirty="0"/>
              <a:t>odrška države inkluzivnom obrazovanju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</a:t>
            </a:r>
            <a:r>
              <a:rPr lang="sr-Latn-RS" dirty="0"/>
              <a:t>lasti na lokalnom i regionalnom nivou treba da: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U</a:t>
            </a:r>
            <a:r>
              <a:rPr lang="sr-Latn-RS" dirty="0"/>
              <a:t> popunosti primenjuju  Konvenciju o pravima osoba sa invaliditetom-promovišući pozitivan pristup prema inkluziji i pozitivan pristup inkluzivnom obrazovanju ističući potrebu doživotnog učenja,socijalne inkluzije,antidiskriminacione politike i ostvarivanje prava građanki i građana;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U</a:t>
            </a:r>
            <a:r>
              <a:rPr lang="sr-Latn-RS" dirty="0"/>
              <a:t> saradnji sa svim ključnim donosiocima odluka,razvijaju politiku i pravni okvir za promovisanje razvoja inkluzivnog obrazovanja naglašavajući značaj međusektorske saradnje;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7901014" cy="525305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R</a:t>
            </a:r>
            <a:r>
              <a:rPr lang="sr-Latn-RS" dirty="0"/>
              <a:t>azvijaju akcioni plan reforme obrazovnog sistema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O</a:t>
            </a:r>
            <a:r>
              <a:rPr lang="sr-Latn-RS" dirty="0"/>
              <a:t>bezbede potrebna sredstva za razvoj visoko kvalitetnog i prilagođenog inkluzivnog obrazovanja,kao i specijalizovana sredstva za decu sa kompleksnim obrazovnim potrebama u okviru inkluzivnog predškolskog i školskog sistema;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O</a:t>
            </a:r>
            <a:r>
              <a:rPr lang="sr-Latn-RS" dirty="0"/>
              <a:t>bezbede uslove da sva deca budu uključena u predškolski sistem;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R</a:t>
            </a:r>
            <a:r>
              <a:rPr lang="sr-Latn-RS" dirty="0"/>
              <a:t>eformišu sistem obrazovanja prosvetnih radnika u cilju njihove pripremljenosti za ispunjavanje zahteva inkluzivnog školskog sistema;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186766" cy="546736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O</a:t>
            </a:r>
            <a:r>
              <a:rPr lang="sr-Latn-RS" dirty="0"/>
              <a:t>rganizuju i promovišu dovoljnu podršku za sve donosioce odluka;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</a:t>
            </a:r>
            <a:r>
              <a:rPr lang="sr-Latn-RS" dirty="0"/>
              <a:t>ruže pristupačne informacije,kako bi osobe sa invaliditetom bile upoznate sa pravima i načinima njihovog ostvarivanja.</a:t>
            </a:r>
            <a:endParaRPr lang="en-US" dirty="0"/>
          </a:p>
        </p:txBody>
      </p:sp>
      <p:pic>
        <p:nvPicPr>
          <p:cNvPr id="1026" name="Picture 2" descr="C:\Users\Jovcic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4212" y="3186112"/>
            <a:ext cx="4403737" cy="28146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704088"/>
            <a:ext cx="8329642" cy="2010532"/>
          </a:xfrm>
        </p:spPr>
        <p:txBody>
          <a:bodyPr>
            <a:normAutofit/>
          </a:bodyPr>
          <a:lstStyle/>
          <a:p>
            <a:r>
              <a:rPr lang="en-US" dirty="0"/>
              <a:t>O</a:t>
            </a:r>
            <a:r>
              <a:rPr lang="sr-Latn-RS" dirty="0"/>
              <a:t>snovni koncepti inkluzije i kreiranje inkluzivne prakse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3071810"/>
            <a:ext cx="7901014" cy="3252790"/>
          </a:xfrm>
        </p:spPr>
        <p:txBody>
          <a:bodyPr/>
          <a:lstStyle/>
          <a:p>
            <a:r>
              <a:rPr lang="en-US" dirty="0"/>
              <a:t>F</a:t>
            </a:r>
            <a:r>
              <a:rPr lang="sr-Latn-RS" dirty="0"/>
              <a:t>izički aspekt</a:t>
            </a:r>
          </a:p>
          <a:p>
            <a:r>
              <a:rPr lang="en-US" dirty="0"/>
              <a:t>A</a:t>
            </a:r>
            <a:r>
              <a:rPr lang="sr-Latn-RS" dirty="0"/>
              <a:t>sistivna tehnologija</a:t>
            </a:r>
          </a:p>
          <a:p>
            <a:r>
              <a:rPr lang="en-US" dirty="0"/>
              <a:t>S</a:t>
            </a:r>
            <a:r>
              <a:rPr lang="sr-Latn-RS" dirty="0"/>
              <a:t>ocijalna podrška</a:t>
            </a:r>
          </a:p>
          <a:p>
            <a:r>
              <a:rPr lang="en-US" dirty="0"/>
              <a:t>Z</a:t>
            </a:r>
            <a:r>
              <a:rPr lang="sr-Latn-RS" dirty="0"/>
              <a:t>nanje i metodi</a:t>
            </a:r>
          </a:p>
          <a:p>
            <a:r>
              <a:rPr lang="en-US" dirty="0"/>
              <a:t>P</a:t>
            </a:r>
            <a:r>
              <a:rPr lang="sr-Latn-RS" dirty="0"/>
              <a:t>odrška za decu i mlade</a:t>
            </a:r>
          </a:p>
          <a:p>
            <a:r>
              <a:rPr lang="en-US" dirty="0"/>
              <a:t>S</a:t>
            </a:r>
            <a:r>
              <a:rPr lang="sr-Latn-RS" dirty="0"/>
              <a:t>premnost,otvorenost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sr-Latn-RS" dirty="0"/>
              <a:t>izički aspekt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Latn-RS" dirty="0"/>
          </a:p>
          <a:p>
            <a:r>
              <a:rPr lang="en-US" dirty="0"/>
              <a:t>P</a:t>
            </a:r>
            <a:r>
              <a:rPr lang="sr-Latn-RS" dirty="0"/>
              <a:t>redškolske i školske prostorije treba da budu dostupne i prilagođene potrebama sve dece i učenika</a:t>
            </a:r>
            <a:endParaRPr lang="en-US" dirty="0"/>
          </a:p>
        </p:txBody>
      </p:sp>
      <p:pic>
        <p:nvPicPr>
          <p:cNvPr id="1026" name="Picture 2" descr="C:\Users\Jovcic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6405" y="3261692"/>
            <a:ext cx="4515168" cy="33820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sr-Latn-RS" dirty="0"/>
              <a:t>sistivna tehnologija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4037747"/>
          </a:xfrm>
        </p:spPr>
        <p:txBody>
          <a:bodyPr/>
          <a:lstStyle/>
          <a:p>
            <a:r>
              <a:rPr lang="en-US" dirty="0"/>
              <a:t>P</a:t>
            </a:r>
            <a:r>
              <a:rPr lang="sr-Latn-RS" dirty="0"/>
              <a:t>redškolske ustanove i škole bi trebalo da poseduju adekvatna sredstva uz čiju primenu bi bilo omogućeno deci i mladima sa invaliditetom da određeni zadatak postižu na lakši,brži i bolji način.</a:t>
            </a:r>
            <a:endParaRPr lang="en-US" dirty="0"/>
          </a:p>
        </p:txBody>
      </p:sp>
      <p:pic>
        <p:nvPicPr>
          <p:cNvPr id="2050" name="Picture 2" descr="C:\Users\Jovcic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736" y="3456450"/>
            <a:ext cx="5040560" cy="25396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sr-Latn-RS" dirty="0"/>
              <a:t>ocijalna podrška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4149571"/>
          </a:xfrm>
        </p:spPr>
        <p:txBody>
          <a:bodyPr/>
          <a:lstStyle/>
          <a:p>
            <a:r>
              <a:rPr lang="sr-Latn-RS" dirty="0"/>
              <a:t> Ustanove za v</a:t>
            </a:r>
            <a:r>
              <a:rPr lang="en-US" dirty="0"/>
              <a:t>as</a:t>
            </a:r>
            <a:r>
              <a:rPr lang="sr-Latn-RS" dirty="0"/>
              <a:t>pitanje i obrazovanje treba da podržavaju atmosferu i način organizovanja koji omogućavaju deci i mladima da se međusobno upoznaju i imaju mogućnost za lični razvoj,kontakte,integraciju u zajednicu i socijalizaciju.</a:t>
            </a:r>
            <a:endParaRPr lang="en-US" dirty="0"/>
          </a:p>
        </p:txBody>
      </p:sp>
      <p:pic>
        <p:nvPicPr>
          <p:cNvPr id="3074" name="Picture 2" descr="C:\Users\Jovcic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17" y="3467435"/>
            <a:ext cx="5172090" cy="25860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</a:t>
            </a:r>
            <a:r>
              <a:rPr lang="sr-Latn-RS" dirty="0"/>
              <a:t>nanje i metodi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sr-Latn-RS" dirty="0"/>
              <a:t>redškolska ustanova / škola je obavezna da obezbedi potpunu podršku koja je neophodna kako bi sva deca dobila široko,kvalitetno i uravnoteženo obrazovanje.</a:t>
            </a:r>
          </a:p>
          <a:p>
            <a:r>
              <a:rPr lang="sr-Latn-RS" dirty="0"/>
              <a:t>Individualni obrazovni planovi moraju se zasnivati na potrebama i mogućnostima deteta/učenika.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Pravni okvir za inkluzivno obrazovanje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SZO procenjuje da osobe sa invaliditetom čine 15% ukupne svetske populacije; </a:t>
            </a:r>
            <a:endParaRPr lang="en-US" dirty="0"/>
          </a:p>
          <a:p>
            <a:r>
              <a:rPr lang="sr-Latn-RS" dirty="0"/>
              <a:t>u svetu živi oko 95 milona dece sa invaliditetom u uzrastu do 14 godina(preko 5% dečje populacije)</a:t>
            </a:r>
          </a:p>
          <a:p>
            <a:r>
              <a:rPr lang="en-US" dirty="0"/>
              <a:t>D</a:t>
            </a:r>
            <a:r>
              <a:rPr lang="sr-Latn-RS" dirty="0"/>
              <a:t>eci sa invaliditetom pripadaju sva prava koja pripadaju i ostaloj deci ( jedno od najznačajnih je pravo na obrazovanje)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sr-Latn-RS" dirty="0"/>
              <a:t>odrška za decu i mlade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1" y="2015733"/>
            <a:ext cx="7416824" cy="4235862"/>
          </a:xfrm>
        </p:spPr>
        <p:txBody>
          <a:bodyPr/>
          <a:lstStyle/>
          <a:p>
            <a:r>
              <a:rPr lang="en-US" dirty="0"/>
              <a:t>O</a:t>
            </a:r>
            <a:r>
              <a:rPr lang="sr-Latn-RS" dirty="0"/>
              <a:t>brazovne ustanove imaju obavezu da pruže potpune informacije i promovišu aktivno učešće dece i mladih sa teškoćama u svakodnevnom  životu.</a:t>
            </a:r>
            <a:endParaRPr lang="en-US" dirty="0"/>
          </a:p>
        </p:txBody>
      </p:sp>
      <p:pic>
        <p:nvPicPr>
          <p:cNvPr id="2050" name="Picture 2" descr="C:\Users\Jovcic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429000"/>
            <a:ext cx="3929090" cy="28225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sr-Latn-RS" dirty="0"/>
              <a:t>premnost,otvorenost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sr-Latn-RS" dirty="0"/>
              <a:t>redškolska ustanova/škola treba da posveti pažnju spremnosti i sposobnosti vaspitnog/nastavnog kadra da se obrazuje,usavršava i podržava decu i mlade sa teškoćama u razvoju.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</a:t>
            </a:r>
            <a:r>
              <a:rPr lang="sr-Latn-RS" dirty="0"/>
              <a:t>rganizacije civilnog društva u cilju podrške inkluziji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Trebalo bi da: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U</a:t>
            </a:r>
            <a:r>
              <a:rPr lang="sr-Latn-RS" dirty="0"/>
              <a:t>spostave dijalog sa osobama sa invaliditetom,njihovim porodicama i organizacijama koje ih zastupaju,sindikatima i vlastima u cilju formiranja zajedničke vizije i strategije prema sistemu inkluzivnog obrazovanja;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</a:t>
            </a:r>
            <a:r>
              <a:rPr lang="sr-Latn-RS" dirty="0"/>
              <a:t>romovišu pozitivne stavove prema inkluziji,uspostave i dalje razvijaju mrežu podrške;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28670"/>
            <a:ext cx="8247860" cy="437253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r-Latn-RS" dirty="0"/>
              <a:t> U saradnji sa porodicama i vlastima razvijaju strategije i akcione planove kako bi svi zajedno omogućili prelazak dece iz razvojnih grupa ili specijalnih škola u redovne programe vaspitno-obrazovnog rada i podržali promene u stavovima školskih uprava, predškolskih ustanova i škola.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D</a:t>
            </a:r>
            <a:r>
              <a:rPr lang="sr-Latn-RS" dirty="0"/>
              <a:t>aju svoj doprinos u obezbeđivanju timskog pristupa,pristupa zajedničkog školskog i multidisciplinarnog učenja;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S</a:t>
            </a:r>
            <a:r>
              <a:rPr lang="sr-Latn-RS" dirty="0"/>
              <a:t>voje znanje i iskustvo koriste kako bi kroz organizovanje kurseva,seminara i treninga obezbedili podršku vaspitnom osoblju,roditeljima, detetu.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85860"/>
            <a:ext cx="8075240" cy="293522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P</a:t>
            </a:r>
            <a:r>
              <a:rPr lang="sr-Latn-RS" dirty="0"/>
              <a:t>ripreme medicinske sestre vaspitače, vaspitače,saradnike i stručne </a:t>
            </a:r>
            <a:endParaRPr lang="en-US" dirty="0"/>
          </a:p>
          <a:p>
            <a:pPr marL="0" indent="0">
              <a:buNone/>
            </a:pPr>
            <a:r>
              <a:rPr lang="sr-Latn-RS" dirty="0"/>
              <a:t>saradnike za rad u inkluzivnom okruženju;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O</a:t>
            </a:r>
            <a:r>
              <a:rPr lang="sr-Latn-RS" dirty="0"/>
              <a:t>lakšaju prelazak iz nižeg u viši stepen vaspitnog ili obrazovnog sistema </a:t>
            </a:r>
            <a:endParaRPr lang="en-US" dirty="0"/>
          </a:p>
          <a:p>
            <a:pPr marL="0" indent="0">
              <a:buNone/>
            </a:pPr>
            <a:r>
              <a:rPr lang="sr-Latn-RS" dirty="0"/>
              <a:t>( na pr. iz PPP u školu)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</a:t>
            </a:r>
            <a:r>
              <a:rPr lang="sr-Latn-RS" dirty="0"/>
              <a:t>oditelji i inkluzivno obrazovanje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</a:t>
            </a:r>
            <a:r>
              <a:rPr lang="sr-Latn-RS" dirty="0"/>
              <a:t>nkluzivno vaspitanje i obrazovanje može biti uspešno samo uz podršku roditeljima kao ravnopravnim partnerima u obrazovnom procesu.</a:t>
            </a:r>
          </a:p>
          <a:p>
            <a:r>
              <a:rPr lang="sr-Latn-RS" dirty="0"/>
              <a:t>Zato je obaveza države da obezbedi blagovremeno i potpuno informisanje roditelja kako bi donosili odluke koje su u najboljem interesu deteta.</a:t>
            </a:r>
          </a:p>
          <a:p>
            <a:r>
              <a:rPr lang="sr-Latn-RS" dirty="0"/>
              <a:t>Obrazovne politike i strategije trebalo bi da kao jasan cilj postave inkluziju.Izdvojiti dete koje ima smetnje u razvoju ili teškoće u učenju  iz redovnog vaspitno-obrazovnog procesa je nepoštovanje njegovih vrednosti kao osobe i diskriminacija na osnovu okolnosti za koje nisu odgovorni.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85794"/>
            <a:ext cx="8186766" cy="5538806"/>
          </a:xfrm>
        </p:spPr>
        <p:txBody>
          <a:bodyPr/>
          <a:lstStyle/>
          <a:p>
            <a:r>
              <a:rPr lang="sr-Latn-RS" dirty="0"/>
              <a:t> Kod velikog broja zaposlenih u vaspitanju i obrazovanju prisutna je nesigurnost u sopstvena znanja i veštine i strah da ne mogu da odgovore na zadatke i izazove koje donosi inkluzivno obrazovanje.</a:t>
            </a:r>
          </a:p>
          <a:p>
            <a:r>
              <a:rPr lang="sr-Latn-RS" dirty="0"/>
              <a:t>Ovi strahovi ukazuju i na postojanje predrasuda prema deci iz osteljivih i ugroženih grupa i predstavljaju ozbiljnu prepreku inkluzivnom obrazovanju.</a:t>
            </a:r>
          </a:p>
          <a:p>
            <a:r>
              <a:rPr lang="en-US" dirty="0"/>
              <a:t>S</a:t>
            </a:r>
            <a:r>
              <a:rPr lang="sr-Latn-RS" dirty="0"/>
              <a:t> druge strane,upravo nedostatak inkluzivnog obrazovanja na svim nivoima omogućava postojanje takvih predrasuda.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8258204" cy="5253054"/>
          </a:xfrm>
        </p:spPr>
        <p:txBody>
          <a:bodyPr/>
          <a:lstStyle/>
          <a:p>
            <a:r>
              <a:rPr lang="en-US" dirty="0"/>
              <a:t>D</a:t>
            </a:r>
            <a:r>
              <a:rPr lang="sr-Latn-RS" dirty="0"/>
              <a:t>a bi obrazovni sistem prepozanao i odgovorio na potrebe sve dece,neophodna je velika promena i to pre svega u stavovima i uverenjima,a zatim u znanjima i veštinama.</a:t>
            </a:r>
          </a:p>
          <a:p>
            <a:r>
              <a:rPr lang="en-US" dirty="0"/>
              <a:t>N</a:t>
            </a:r>
            <a:r>
              <a:rPr lang="sr-Latn-RS" dirty="0"/>
              <a:t>e postoje posebne  pedagogije, psihologije,defektologije koje treba isključivo ili posebno da se bave obrazovanjem dece sa smetnjama u razvoju,već su to profesionalci koji se bave vaspitanjem i obrazovanjem sve dece, pa i dece sa smetnjama u razvoju.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186766" cy="5038740"/>
          </a:xfrm>
        </p:spPr>
        <p:txBody>
          <a:bodyPr/>
          <a:lstStyle/>
          <a:p>
            <a:r>
              <a:rPr lang="en-US" dirty="0"/>
              <a:t>V</a:t>
            </a:r>
            <a:r>
              <a:rPr lang="sr-Latn-RS" dirty="0"/>
              <a:t>aspitači i nastavnici sa svojim opštim vaspitačkim kompetencijama kao </a:t>
            </a:r>
            <a:r>
              <a:rPr lang="en-US" dirty="0" err="1"/>
              <a:t>i</a:t>
            </a:r>
            <a:r>
              <a:rPr lang="sr-Latn-RS" dirty="0"/>
              <a:t> </a:t>
            </a:r>
            <a:endParaRPr lang="en-US" dirty="0"/>
          </a:p>
          <a:p>
            <a:pPr marL="0" indent="0">
              <a:buNone/>
            </a:pPr>
            <a:r>
              <a:rPr lang="sr-Latn-RS" dirty="0"/>
              <a:t>saradnici i stručni saradnici treba da  planiraju,realizuju,procenjuju i prate efekte učenja sve dece.</a:t>
            </a:r>
          </a:p>
          <a:p>
            <a:r>
              <a:rPr lang="en-US" dirty="0"/>
              <a:t>C</a:t>
            </a:r>
            <a:r>
              <a:rPr lang="sr-Latn-RS" dirty="0"/>
              <a:t>ilj je da deca iz osetljivih grupa na kvalitetan način budu uključena u vaspitno-obrazovni proces i da se postignu najbolji ishodi u učenju svakog pojedinačnog deteta,što je ujedno i glavni pokazatelj efikasnosti jednog obrazovnog sistema.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785794"/>
            <a:ext cx="8329642" cy="5538806"/>
          </a:xfrm>
        </p:spPr>
        <p:txBody>
          <a:bodyPr/>
          <a:lstStyle/>
          <a:p>
            <a:r>
              <a:rPr lang="en-US" b="1" dirty="0"/>
              <a:t>I</a:t>
            </a:r>
            <a:r>
              <a:rPr lang="sr-Latn-RS" b="1" dirty="0"/>
              <a:t>skustva različitih zemalja ukazuju da se sa procesom razvoja socijalne inkluzije,koja je podrazumevala i uključivanje većeg broja dece sa smetnjama u razvoju i invaliditetom u redovan obrazovni sistem,menjao i koncept obrazovanja.</a:t>
            </a:r>
          </a:p>
          <a:p>
            <a:r>
              <a:rPr lang="en-US" b="1" dirty="0"/>
              <a:t>I</a:t>
            </a:r>
            <a:r>
              <a:rPr lang="sr-Latn-RS" b="1" dirty="0"/>
              <a:t>nkluzivno obrazovanje je proces i ne možemo očekivati da sve prepreke budu prevaziđene,sve politike donete i svi preduslovi ostvareni da bi proces otpočeo.</a:t>
            </a:r>
          </a:p>
          <a:p>
            <a:r>
              <a:rPr lang="sr-Latn-RS" b="1" dirty="0"/>
              <a:t>Proces je počeo i traje.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Konvencija o pravima deteta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Č</a:t>
            </a:r>
            <a:r>
              <a:rPr lang="sr-Latn-RS" dirty="0"/>
              <a:t>l.23 posebno se bavi položajem i pravima dece sa fizičkim ili intelektualnim invaliditetom.</a:t>
            </a:r>
          </a:p>
          <a:p>
            <a:r>
              <a:rPr lang="sr-Latn-RS" dirty="0"/>
              <a:t>“Ova deca treba da dobijaju: “</a:t>
            </a:r>
            <a:r>
              <a:rPr lang="sr-Latn-RS" sz="1600" b="1" i="1" dirty="0">
                <a:solidFill>
                  <a:schemeClr val="accent3">
                    <a:lumMod val="50000"/>
                  </a:schemeClr>
                </a:solidFill>
              </a:rPr>
              <a:t>OBRAZOVANJE,OBUKU,ZDRAVSTVENU ZAŠTITU I REHABILITACIJU, PRIPREMU ZA ZAPOŠLAVANJE I MOGUĆNOST REKREACIJE NA NAČIN KOJI DOPRINOSI OSTVARIVANJU ŠTO POTPUNIJE DRUŠTVENE INTEGRACIJE I LIČNOG RAZVOJA DETETA,UKLJUČUJUĆI KULTURNI I DUHOVNI RAZVOJ”.</a:t>
            </a:r>
            <a:endParaRPr lang="en-US" sz="16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HVALA NA PAŽNJI !</a:t>
            </a:r>
            <a:endParaRPr lang="en-US" dirty="0"/>
          </a:p>
        </p:txBody>
      </p:sp>
      <p:pic>
        <p:nvPicPr>
          <p:cNvPr id="4098" name="Picture 2" descr="C:\Users\Jovcic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285992"/>
            <a:ext cx="5500725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sr-Latn-RS" dirty="0"/>
              <a:t>onvencija o pravima deteta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</a:t>
            </a:r>
            <a:r>
              <a:rPr lang="sr-Latn-RS" dirty="0"/>
              <a:t>redstavlja ključni međunarodno-pravni okvir za uređivanje zaštite prava deteta – ona je deo pravnog sistema Srbije.</a:t>
            </a:r>
          </a:p>
          <a:p>
            <a:r>
              <a:rPr lang="en-US" dirty="0"/>
              <a:t>Č</a:t>
            </a:r>
            <a:r>
              <a:rPr lang="sr-Latn-RS" dirty="0"/>
              <a:t>l.2 Konvencije države ugovornice,obavezale su se da će poštovati i obezbeđivati prava predviđena Konvencijom </a:t>
            </a:r>
            <a:r>
              <a:rPr lang="sr-Latn-RS" b="1" i="1" dirty="0">
                <a:solidFill>
                  <a:schemeClr val="accent4"/>
                </a:solidFill>
              </a:rPr>
              <a:t>“bez ikakve diskriminacije i bez obzira na rasu,boju kože,pol,veroispovest,političko ili drugo ubeđenje,nacionalno,etničko ili socijalno poreklo,imovno stanje ,invalidnost,rođenje ili drugi status deteta ili njegovog roditelja ili zakonskog staratelja”</a:t>
            </a:r>
            <a:endParaRPr lang="en-US" b="1" i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000108"/>
            <a:ext cx="8215370" cy="5324492"/>
          </a:xfrm>
        </p:spPr>
        <p:txBody>
          <a:bodyPr/>
          <a:lstStyle/>
          <a:p>
            <a:r>
              <a:rPr lang="sr-Latn-RS" dirty="0"/>
              <a:t>Konvencija o pravima osoba sa invaliditetom prvi je instrument o ljudskim pravima koje su UN razmatrale i usvojile u 21.veku.</a:t>
            </a:r>
          </a:p>
          <a:p>
            <a:r>
              <a:rPr lang="sr-Latn-RS" dirty="0"/>
              <a:t>Srbija je usvojila zakone o ratifikaciji Konvencije i Opcionog protokola 29.maja 2009.god.</a:t>
            </a:r>
          </a:p>
          <a:p>
            <a:r>
              <a:rPr lang="sr-Latn-RS" dirty="0"/>
              <a:t>Pravo osoba sa invaliditetom na obrazovanje bez diskriminacije i na osnovu jednakosti sa drugima,daje prednost inkluzivnom obrazovanju ali ne zabranjuje izričito ni specijalno obrazovanje u izuzetnim okolnostima.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8143932" cy="5110178"/>
          </a:xfrm>
        </p:spPr>
        <p:txBody>
          <a:bodyPr/>
          <a:lstStyle/>
          <a:p>
            <a:r>
              <a:rPr lang="sr-Latn-RS" dirty="0"/>
              <a:t>2009.godine Zakon o osnovama sistema obrazovanja i vaspitanja uveo je ideju</a:t>
            </a:r>
            <a:endParaRPr lang="en-US" dirty="0"/>
          </a:p>
          <a:p>
            <a:pPr marL="0" indent="0">
              <a:buNone/>
            </a:pPr>
            <a:r>
              <a:rPr lang="sr-Latn-RS" dirty="0"/>
              <a:t>inkluzivnog obrazovanja u vaspitno-obrazovni sistem Srbije.</a:t>
            </a:r>
          </a:p>
          <a:p>
            <a:r>
              <a:rPr lang="en-US" b="1" i="1" dirty="0">
                <a:solidFill>
                  <a:schemeClr val="accent3">
                    <a:lumMod val="50000"/>
                  </a:schemeClr>
                </a:solidFill>
              </a:rPr>
              <a:t>L</a:t>
            </a:r>
            <a:r>
              <a:rPr lang="sr-Latn-RS" b="1" i="1" dirty="0">
                <a:solidFill>
                  <a:schemeClr val="accent3">
                    <a:lumMod val="50000"/>
                  </a:schemeClr>
                </a:solidFill>
              </a:rPr>
              <a:t>ica sa smetnjama u razvoju i sa invaliditetom imaju pravo na obrazovanje i vaspitanje koje uvažava njihove obrazovne i vaspitne potrebe u redovnom sistemu obrazovanja i vaspitanja, u redovnom sistemu uz pojedinačnu,odnosno grupnu dodatnu podršku ili u posebnoj predškolskoj grupi ili u školi u skadu sa osnovnim </a:t>
            </a:r>
            <a:r>
              <a:rPr lang="en-US" b="1" i="1" dirty="0">
                <a:solidFill>
                  <a:schemeClr val="accent3">
                    <a:lumMod val="50000"/>
                  </a:schemeClr>
                </a:solidFill>
              </a:rPr>
              <a:t>Z</a:t>
            </a:r>
            <a:r>
              <a:rPr lang="sr-Latn-RS" b="1" i="1" dirty="0">
                <a:solidFill>
                  <a:schemeClr val="accent3">
                    <a:lumMod val="50000"/>
                  </a:schemeClr>
                </a:solidFill>
              </a:rPr>
              <a:t>akonom.</a:t>
            </a:r>
            <a:endParaRPr lang="en-US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215370" cy="5110178"/>
          </a:xfrm>
        </p:spPr>
        <p:txBody>
          <a:bodyPr/>
          <a:lstStyle/>
          <a:p>
            <a:r>
              <a:rPr lang="sr-Latn-RS" dirty="0"/>
              <a:t>Dete kome je zbog smetnji u razvoju,invaliditeta i drugih razloga potrebna </a:t>
            </a:r>
            <a:endParaRPr lang="en-US" dirty="0"/>
          </a:p>
          <a:p>
            <a:pPr marL="0" indent="0">
              <a:buNone/>
            </a:pPr>
            <a:r>
              <a:rPr lang="sr-Latn-RS" dirty="0"/>
              <a:t>dodatnapodrška u obrazovanju i vaspitanju,obrazovna ustanova obezbeđuje otkanjanje fizičkih i komunikacijskih prepreka i donosi individualan obrazovni plan.</a:t>
            </a:r>
          </a:p>
          <a:p>
            <a:r>
              <a:rPr lang="sr-Latn-RS" dirty="0"/>
              <a:t>Cilj IOP-a jeste postizanje optimalnog uključivanja deteta i učenika u redovan vaspitno-obrazovni rad i njegovo osamostaljivanje u vršnjačkom kolektivu.</a:t>
            </a:r>
          </a:p>
          <a:p>
            <a:r>
              <a:rPr lang="sr-Latn-RS" dirty="0"/>
              <a:t>IOP-om utvrđuje se prilagođen i obogaćen način obrazovanja i vaspitanja deteta i učenika.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58204" cy="1418484"/>
          </a:xfrm>
        </p:spPr>
        <p:txBody>
          <a:bodyPr>
            <a:normAutofit/>
          </a:bodyPr>
          <a:lstStyle/>
          <a:p>
            <a:r>
              <a:rPr lang="en-US" dirty="0"/>
              <a:t>D</a:t>
            </a:r>
            <a:r>
              <a:rPr lang="sr-Latn-RS" dirty="0"/>
              <a:t>efinisanje opštih pojmova i tremina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sr-Latn-RS" dirty="0"/>
              <a:t>odatna obrazovn podrška</a:t>
            </a:r>
          </a:p>
          <a:p>
            <a:r>
              <a:rPr lang="sr-Latn-RS" dirty="0"/>
              <a:t>IOP-individualni obrazovni plan</a:t>
            </a:r>
          </a:p>
          <a:p>
            <a:r>
              <a:rPr lang="en-US" dirty="0"/>
              <a:t>I</a:t>
            </a:r>
            <a:r>
              <a:rPr lang="sr-Latn-RS" dirty="0"/>
              <a:t>nterresorna komisija</a:t>
            </a:r>
          </a:p>
          <a:p>
            <a:r>
              <a:rPr lang="en-US" dirty="0"/>
              <a:t>P</a:t>
            </a:r>
            <a:r>
              <a:rPr lang="sr-Latn-RS" dirty="0"/>
              <a:t>edagoški asistent</a:t>
            </a:r>
          </a:p>
          <a:p>
            <a:r>
              <a:rPr lang="en-US" dirty="0"/>
              <a:t>L</a:t>
            </a:r>
            <a:r>
              <a:rPr lang="sr-Latn-RS" dirty="0"/>
              <a:t>ični pratilac deteta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8115328" cy="1285884"/>
          </a:xfrm>
        </p:spPr>
        <p:txBody>
          <a:bodyPr>
            <a:normAutofit/>
          </a:bodyPr>
          <a:lstStyle/>
          <a:p>
            <a:r>
              <a:rPr lang="en-US" dirty="0"/>
              <a:t>Z</a:t>
            </a:r>
            <a:r>
              <a:rPr lang="sr-Latn-RS" dirty="0"/>
              <a:t>akon o osnovama sistema obrazovanja i vaspitanja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071678"/>
            <a:ext cx="8186766" cy="4252922"/>
          </a:xfrm>
        </p:spPr>
        <p:txBody>
          <a:bodyPr/>
          <a:lstStyle/>
          <a:p>
            <a:r>
              <a:rPr lang="sr-Latn-RS" dirty="0"/>
              <a:t> Sva deca upisuju se u osnovnu školu.</a:t>
            </a:r>
          </a:p>
          <a:p>
            <a:r>
              <a:rPr lang="en-US" dirty="0"/>
              <a:t>Š</a:t>
            </a:r>
            <a:r>
              <a:rPr lang="sr-Latn-RS" dirty="0"/>
              <a:t>kola može da utvrdi potrebu za donošenjem IOP-a ili dodatnom podrškom za obrazovanje.</a:t>
            </a:r>
          </a:p>
          <a:p>
            <a:r>
              <a:rPr lang="en-US" dirty="0"/>
              <a:t>A</a:t>
            </a:r>
            <a:r>
              <a:rPr lang="sr-Latn-RS" dirty="0"/>
              <a:t>ko dodatna podrška zahteva finansijska sredstva,škola upućuje pisani zahtev izabranom lekaru nadležnog  Doma zdravlja za procenu potreba za pružanjem dodatne obrazovne,zdravstvene ili socijalne potrebe koju utvrđuje Interesorna komisija.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447</TotalTime>
  <Words>1635</Words>
  <Application>Microsoft Office PowerPoint</Application>
  <PresentationFormat>On-screen Show (4:3)</PresentationFormat>
  <Paragraphs>96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Gill Sans MT</vt:lpstr>
      <vt:lpstr>Wingdings</vt:lpstr>
      <vt:lpstr>Gallery</vt:lpstr>
      <vt:lpstr>Pravni i pedagoško-psihološki okvir inkluzivnog obrazovanja-invaliditet i smetnje u razvoju</vt:lpstr>
      <vt:lpstr>Pravni okvir za inkluzivno obrazovanje</vt:lpstr>
      <vt:lpstr>Konvencija o pravima deteta</vt:lpstr>
      <vt:lpstr>Konvencija o pravima deteta</vt:lpstr>
      <vt:lpstr>PowerPoint Presentation</vt:lpstr>
      <vt:lpstr>PowerPoint Presentation</vt:lpstr>
      <vt:lpstr>PowerPoint Presentation</vt:lpstr>
      <vt:lpstr>Definisanje opštih pojmova i tremina</vt:lpstr>
      <vt:lpstr>Zakon o osnovama sistema obrazovanja i vaspitanja</vt:lpstr>
      <vt:lpstr>Pedagoški asistent</vt:lpstr>
      <vt:lpstr>Šta je inkluzivno obrazovanje? </vt:lpstr>
      <vt:lpstr>Podrška države inkluzivnom obrazovanju</vt:lpstr>
      <vt:lpstr>PowerPoint Presentation</vt:lpstr>
      <vt:lpstr>PowerPoint Presentation</vt:lpstr>
      <vt:lpstr>Osnovni koncepti inkluzije i kreiranje inkluzivne prakse</vt:lpstr>
      <vt:lpstr>Fizički aspekt</vt:lpstr>
      <vt:lpstr>Asistivna tehnologija</vt:lpstr>
      <vt:lpstr>Socijalna podrška </vt:lpstr>
      <vt:lpstr>Znanje i metodi </vt:lpstr>
      <vt:lpstr>Podrška za decu i mlade</vt:lpstr>
      <vt:lpstr>Spremnost,otvorenost</vt:lpstr>
      <vt:lpstr>Organizacije civilnog društva u cilju podrške inkluziji</vt:lpstr>
      <vt:lpstr>PowerPoint Presentation</vt:lpstr>
      <vt:lpstr>PowerPoint Presentation</vt:lpstr>
      <vt:lpstr>Roditelji i inkluzivno obrazovanje</vt:lpstr>
      <vt:lpstr>PowerPoint Presentation</vt:lpstr>
      <vt:lpstr>PowerPoint Presentation</vt:lpstr>
      <vt:lpstr>PowerPoint Presentation</vt:lpstr>
      <vt:lpstr>PowerPoint Presentation</vt:lpstr>
      <vt:lpstr>HVALA NA PAŽNJI !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Pravni i pedagoško-psihološki okvir inkluzivnog obrazovanja</dc:title>
  <dc:creator>Jovcic</dc:creator>
  <cp:lastModifiedBy>Ljiljana</cp:lastModifiedBy>
  <cp:revision>59</cp:revision>
  <dcterms:created xsi:type="dcterms:W3CDTF">2018-09-30T09:30:02Z</dcterms:created>
  <dcterms:modified xsi:type="dcterms:W3CDTF">2023-07-20T10:53:37Z</dcterms:modified>
</cp:coreProperties>
</file>