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187A-5FE3-2C29-6B83-F84287B09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258F11-69B0-FF54-5C32-27C93F615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30648-8471-1AE7-0FB5-FA6D584E2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464AC-BDE5-F6E1-40E3-5953DCD82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EF9A3-F5A4-CF5E-7EE3-44A9A924A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9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CE7A2-D82B-FEC4-9C62-F852049A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F80EC-813E-7803-CACC-8F0F82C84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03290-F4C8-688F-3C1E-C00A32804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618A3-8F55-9BEC-5783-5FAED0FC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C8F87-B507-23B3-856B-0C96707E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5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56F60-DE69-1862-42B7-D440B1B58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94B19-F605-22CC-D02B-30225F0F0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F7A8D-79C3-74AD-9E35-30D116DC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EB456-415A-1EB9-DA64-056E7D3AF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0275D-6425-866C-1C8B-16E45660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9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5F450-A1AB-AE8A-C3E2-A64C271B3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B582C-8744-D15F-1C8E-B2727BDEE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5CD38-1518-C370-CD74-6D2D12080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8F2E2-E618-5F28-772B-E6956F28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FDE64-4799-AD4A-D9C5-1F3BEE4FE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3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6670-1649-C38B-E22D-3C68EAA95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21E6E-1F55-29CF-6D75-69143AFDD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952B3-3A19-846A-42AB-5EC42257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F72A5-E2FD-4CBC-050D-F4890A91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E7DEC-9025-EAA0-EA4B-7274DBB2C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9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6FFE4-FC34-B57E-025C-798A07CA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6A170-222A-CC89-2B0E-99BCE6058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2D63C-4E4C-2491-CD30-6E28BC236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7CA09-E871-D40E-C53F-98F0178CC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6D4F6-9B8A-C241-DE5F-060936C0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93FB7-FFA8-CB9A-2C7B-9C6BAF1A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0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9B397-0AE8-5C34-4096-2612704B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FED7C-58B6-28A5-F81E-B08D46A34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75331-8864-64F4-41D4-ECA4F7EBF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4D671D-FEB2-A4E9-7F7F-54381EB74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3A1DCA-8E7E-6F10-86E2-476732CEA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86E98-CC6C-3415-5D8E-943B4608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035201-AB7A-FE80-43B4-4B2734DC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D0D731-1B34-BC40-77C4-4538446DA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8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0077A-1973-2606-253E-8340242B5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57DB1-0AB7-5BF8-1649-DF8F2CFAF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61734A-0ECA-D1E3-0ABE-54F5DF4F5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86DF4-283B-58CD-C1C0-1558EAEB3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4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59235A-9A9F-4D07-100B-9B392399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8E9C4-C839-B1B3-E43F-5A79518C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E4728-F9E1-A76C-2C19-8D8E73EDD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5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5701D-5BEB-D78E-18EE-44749E7F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5E653-791A-DC2B-9575-5522A1A7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8EE7D-E70C-D227-FB46-82F88715F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FF455-F074-BC38-CAF3-DF1D79770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D55CB-A6F5-53D4-A393-EB360D9E8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C1408-FFC8-5E15-8924-B2036711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4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375BC-B63A-9EA6-BBA6-7B86F914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22F12B-9371-183C-3131-9BF06958B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8CEEF-17E3-3BDB-E3CF-B7E323C27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05E79-19A7-D3EC-7639-0789B9FB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D57EF-A70B-E691-5F2F-7D660417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89479-BCA9-C53F-CE48-A3B205F9A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3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B0617C-CD6C-E65C-8643-1EEF2C6E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4D57C-1B91-6A07-EE8B-4A13CB545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6C45F-1065-68B7-67BD-6ECD6F425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A635A-B198-47AE-BA3F-9664986C05F9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7017F-7B18-79FE-1DCD-1C9D0801A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70050-C111-3A25-A109-5ED0232B3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9415E-FB0D-4BF2-9BA6-A758C3217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3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6E326-53E1-37FD-F87C-05DF32B9E8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Додатна подршка детету са сметњама у развоју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8CAA31-F36B-D1FE-B032-6FE2C1CE9D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др Љиљана Јовчић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24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8CF9-368F-F912-659E-36B0E18A0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Зашто је важна подршка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41B4C-4F92-6C77-35DF-3F9E27153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-Св</a:t>
            </a:r>
            <a:r>
              <a:rPr lang="sr-Cyrl-RS" dirty="0">
                <a:latin typeface="Comic Sans MS" panose="030F0702030302020204" pitchFamily="66" charset="0"/>
              </a:rPr>
              <a:t>ако дете има право на васпитање и образовање уз уважавање његових потенцијала,развијање капацитета до максимума и уз пружање подршке,,неупадљиво</a:t>
            </a:r>
            <a:r>
              <a:rPr lang="en-US" dirty="0">
                <a:latin typeface="Comic Sans MS" panose="030F0702030302020204" pitchFamily="66" charset="0"/>
              </a:rPr>
              <a:t>”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58528-1C8F-AD9F-38C4-967414254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538" y="3390901"/>
            <a:ext cx="7000875" cy="278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238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19447-2776-8C55-9ADF-9720C3D0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ВАСПИТАЧИ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B8810-3759-AD0D-C298-CC2DD7CA1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ПРАТЕ РАЗВОЈ И НАПРЕДОВАЊЕ ДЕТЕТА</a:t>
            </a:r>
          </a:p>
          <a:p>
            <a:endParaRPr lang="sr-Cyrl-RS" dirty="0">
              <a:latin typeface="Comic Sans MS" panose="030F0702030302020204" pitchFamily="66" charset="0"/>
            </a:endParaRPr>
          </a:p>
          <a:p>
            <a:r>
              <a:rPr lang="sr-Cyrl-RS" dirty="0">
                <a:latin typeface="Comic Sans MS" panose="030F0702030302020204" pitchFamily="66" charset="0"/>
              </a:rPr>
              <a:t>   ПРИКУПЉАЈУ ДОКУМЕНТАЦИЈУ</a:t>
            </a:r>
          </a:p>
          <a:p>
            <a:endParaRPr lang="sr-Cyrl-RS" dirty="0">
              <a:latin typeface="Comic Sans MS" panose="030F0702030302020204" pitchFamily="66" charset="0"/>
            </a:endParaRPr>
          </a:p>
          <a:p>
            <a:r>
              <a:rPr lang="sr-Cyrl-RS" dirty="0">
                <a:latin typeface="Comic Sans MS" panose="030F0702030302020204" pitchFamily="66" charset="0"/>
              </a:rPr>
              <a:t> ИЗРАЂУЈУ ПЕДАГОШКИ ПРОФИЛ ДЕТЕТА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29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19469-2572-621B-2939-126693448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ИНТЕРЕСОРНА КОМИСИЈА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280F8-0734-3D22-AA7B-EDDD10ADB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>
                <a:latin typeface="Comic Sans MS" panose="030F0702030302020204" pitchFamily="66" charset="0"/>
              </a:rPr>
              <a:t>Комисију чине три стална члана и то представник система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1. </a:t>
            </a:r>
            <a:r>
              <a:rPr lang="uz-Cyrl-UZ" dirty="0">
                <a:latin typeface="Comic Sans MS" panose="030F0702030302020204" pitchFamily="66" charset="0"/>
              </a:rPr>
              <a:t>здравствене заштите (педијатар),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2.</a:t>
            </a:r>
            <a:r>
              <a:rPr lang="uz-Cyrl-UZ" dirty="0">
                <a:latin typeface="Comic Sans MS" panose="030F0702030302020204" pitchFamily="66" charset="0"/>
              </a:rPr>
              <a:t> образовно-васпитног система  психолог) и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3. </a:t>
            </a:r>
            <a:r>
              <a:rPr lang="uz-Cyrl-UZ" dirty="0">
                <a:latin typeface="Comic Sans MS" panose="030F0702030302020204" pitchFamily="66" charset="0"/>
              </a:rPr>
              <a:t> социјалне заштите (стручни радник на пословима социјалног рада),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29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2493E-5B56-B192-0B33-87C07E587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ИНТЕРЕСОРНА КОМИСИЈА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27369-18D0-2888-DFE8-76601ADA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Rockwell" pitchFamily="18" charset="0"/>
              </a:rPr>
              <a:t>4</a:t>
            </a:r>
            <a:r>
              <a:rPr lang="en-US" dirty="0">
                <a:latin typeface="Comic Sans MS" panose="030F0702030302020204" pitchFamily="66" charset="0"/>
              </a:rPr>
              <a:t>. </a:t>
            </a:r>
            <a:r>
              <a:rPr lang="uz-Cyrl-UZ" dirty="0">
                <a:latin typeface="Comic Sans MS" panose="030F0702030302020204" pitchFamily="66" charset="0"/>
              </a:rPr>
              <a:t>два повремена члана (стручњака) који најбоље познају прилике у породици и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5. </a:t>
            </a:r>
            <a:r>
              <a:rPr lang="uz-Cyrl-UZ" dirty="0">
                <a:latin typeface="Comic Sans MS" panose="030F0702030302020204" pitchFamily="66" charset="0"/>
              </a:rPr>
              <a:t> координатор као представник општинске управе (чија је улога углавном администаративног карактера)</a:t>
            </a:r>
            <a:endParaRPr lang="sr-Cyrl-R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182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B6A84-5D55-B9BD-5ECF-D534AD5E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20888"/>
          </a:xfrm>
        </p:spPr>
        <p:txBody>
          <a:bodyPr>
            <a:normAutofit fontScale="90000"/>
          </a:bodyPr>
          <a:lstStyle/>
          <a:p>
            <a:r>
              <a:rPr lang="sr-Cyrl-RS" sz="4400" dirty="0">
                <a:solidFill>
                  <a:srgbClr val="C00000"/>
                </a:solidFill>
                <a:latin typeface="Comic Sans MS" panose="030F0702030302020204" pitchFamily="66" charset="0"/>
              </a:rPr>
              <a:t>Мишљење интерресорне комисије за процену потреба за додатном образовном, социјалном и здравственом подршком неопходно је: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34073-7F18-0B98-9876-18C9AEA69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262" y="2686049"/>
            <a:ext cx="10396537" cy="3490913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b="1" dirty="0">
                <a:latin typeface="Comic Sans MS" panose="030F0702030302020204" pitchFamily="66" charset="0"/>
                <a:cs typeface="Times New Roman" pitchFamily="18" charset="0"/>
              </a:rPr>
              <a:t>Када су у установи (вртићу) за примену индивидуалног образовног плана </a:t>
            </a:r>
            <a:r>
              <a:rPr lang="sr-Cyrl-RS" dirty="0">
                <a:latin typeface="Comic Sans MS" panose="030F0702030302020204" pitchFamily="66" charset="0"/>
                <a:cs typeface="Times New Roman" pitchFamily="18" charset="0"/>
              </a:rPr>
              <a:t>потребна финансијска средства ( нпр. архитектонско прилагођавање окружења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RS" dirty="0"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sr-Cyrl-RS" dirty="0">
                <a:latin typeface="Comic Sans MS" panose="030F0702030302020204" pitchFamily="66" charset="0"/>
                <a:cs typeface="Times New Roman" pitchFamily="18" charset="0"/>
              </a:rPr>
              <a:t>набавка прилагођених дидактичких и наставних материјала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dirty="0">
                <a:latin typeface="Comic Sans MS" panose="030F0702030302020204" pitchFamily="66" charset="0"/>
                <a:cs typeface="Times New Roman" pitchFamily="18" charset="0"/>
              </a:rPr>
              <a:t>додатна обука за запослене у установи и сл.</a:t>
            </a:r>
            <a:r>
              <a:rPr lang="pl-PL" dirty="0">
                <a:latin typeface="Comic Sans MS" panose="030F0702030302020204" pitchFamily="66" charset="0"/>
                <a:cs typeface="Times New Roman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36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D0B0E-15B2-A58E-0CFC-DF6DB9465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Додатна подршка детету са сметњама у развоју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D5599-9E31-ED60-3C39-49D769710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>
                <a:latin typeface="Comic Sans MS" panose="030F0702030302020204" pitchFamily="66" charset="0"/>
              </a:rPr>
              <a:t>Индивидуални план подршке подразумева операционализацију предложених мера и то: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uz-Cyrl-UZ" dirty="0"/>
              <a:t> </a:t>
            </a:r>
            <a:r>
              <a:rPr lang="uz-Cyrl-UZ" dirty="0">
                <a:latin typeface="Comic Sans MS" panose="030F0702030302020204" pitchFamily="66" charset="0"/>
              </a:rPr>
              <a:t>1) очекиване исходе (које промене се очекују за задовољење опшетег циља тј. социјалне инклузије детета);</a:t>
            </a:r>
          </a:p>
          <a:p>
            <a:pPr marL="0" indent="0">
              <a:buNone/>
            </a:pPr>
            <a:r>
              <a:rPr lang="uz-Cyrl-UZ" dirty="0"/>
              <a:t>2</a:t>
            </a:r>
            <a:r>
              <a:rPr lang="uz-Cyrl-UZ" dirty="0">
                <a:latin typeface="Comic Sans MS" panose="030F0702030302020204" pitchFamily="66" charset="0"/>
              </a:rPr>
              <a:t>) задатак/активности/услуге/мере (наводе се конкретни кораци којима ће се достићи исходи);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507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5A76-A337-B99A-1F01-80D31FD9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663" y="365125"/>
            <a:ext cx="10625137" cy="2520950"/>
          </a:xfrm>
        </p:spPr>
        <p:txBody>
          <a:bodyPr>
            <a:normAutofit/>
          </a:bodyPr>
          <a:lstStyle/>
          <a:p>
            <a:r>
              <a:rPr lang="uz-Cyrl-UZ" dirty="0">
                <a:latin typeface="Comic Sans MS" panose="030F0702030302020204" pitchFamily="66" charset="0"/>
              </a:rPr>
              <a:t>Индивидуални план подршке подразумева операционализацију предложених мера и то: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CE2F9-E52D-DDA6-580C-B2C96820E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6075"/>
            <a:ext cx="10515600" cy="3290888"/>
          </a:xfrm>
        </p:spPr>
        <p:txBody>
          <a:bodyPr/>
          <a:lstStyle/>
          <a:p>
            <a:pPr marL="0" indent="0">
              <a:buNone/>
            </a:pPr>
            <a:r>
              <a:rPr lang="uz-Cyrl-UZ" dirty="0">
                <a:latin typeface="Comic Sans MS" panose="030F0702030302020204" pitchFamily="66" charset="0"/>
              </a:rPr>
              <a:t>3) одговорну особу/службу (поставља се носилац који је задужен за реализацију постављених циљева);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uz-Cyrl-UZ" dirty="0">
                <a:latin typeface="Comic Sans MS" panose="030F0702030302020204" pitchFamily="66" charset="0"/>
              </a:rPr>
              <a:t>4) и временски оквир (период који се предвиђа рок за остварење циља).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65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32526-EDC7-70DE-50AC-B979B57D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Индивидуални образовни план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C99F2-D4AE-5B12-E800-900869600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800" dirty="0">
                <a:latin typeface="Comic Sans MS" panose="030F0702030302020204" pitchFamily="66" charset="0"/>
              </a:rPr>
              <a:t>Индивидуални образовни план је писани документ (инструмент) којим се обезбеђује прилагођавање образовања деце са сметњама у развоју њиховим могућностима и потребама</a:t>
            </a:r>
            <a:r>
              <a:rPr lang="sr-Cyrl-RS" sz="2800" dirty="0">
                <a:latin typeface="Comic Sans MS" panose="030F0702030302020204" pitchFamily="66" charset="0"/>
              </a:rPr>
              <a:t>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05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85D50-CB2D-EED5-C59A-0D6D920A3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Педагошки профил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09E08-BEE6-F4EF-CE78-19FD9A16B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Педагошки профил је заправо опис детета, и то у неколико области:</a:t>
            </a:r>
          </a:p>
          <a:p>
            <a:pPr marL="0" indent="0">
              <a:buNone/>
            </a:pPr>
            <a:r>
              <a:rPr lang="sr-Cyrl-RS" dirty="0"/>
              <a:t>-</a:t>
            </a:r>
            <a:r>
              <a:rPr lang="sr-Cyrl-RS" dirty="0">
                <a:latin typeface="Comic Sans MS" panose="030F0702030302020204" pitchFamily="66" charset="0"/>
              </a:rPr>
              <a:t>описује се како дете учи /напредује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-начин комуникације са вршњацима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-социјалне вештине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-самосталност у складу са узрастом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-услови живота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17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AAAED-BAD7-DBAC-F0DB-D235709E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Социјалне вештине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9648-436F-E9C6-6014-6A5EC2C1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Учествује у игри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Склапа пријатељства и дружи се са вршњацима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Начин комуникације са другима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*код процене социјалних вештина водити рачуна о узрасту детета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41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84C69-7016-0C05-CB4F-47E21274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Основни принципи везани за добробит и права детета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6878F-0243-B9E1-8511-9497C7693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Cyrl-RS" dirty="0">
                <a:latin typeface="Comic Sans MS" panose="030F0702030302020204" pitchFamily="66" charset="0"/>
              </a:rPr>
              <a:t>Свако дете има право на адекватну здравствену и социјалну заштиту и укључивање у образовни систем без дискриминације.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>
                <a:latin typeface="Comic Sans MS" panose="030F0702030302020204" pitchFamily="66" charset="0"/>
              </a:rPr>
              <a:t>Деца из осетљивих друштвених група имају право на додатну подршку и додатне позитивне мере како би развили своје потенцијале и остварили пуну укљученост у друштво.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66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F940A-3A7E-867D-84CA-E1930685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latin typeface="Comic Sans MS" panose="030F0702030302020204" pitchFamily="66" charset="0"/>
              </a:rPr>
              <a:t>Комуникација 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8C15B1-D3A8-DB8C-0CAD-122AF81CF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2028825"/>
            <a:ext cx="7600949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032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504EF-A288-221D-2BD1-F8A5F9103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Комуникација</a:t>
            </a:r>
            <a:r>
              <a:rPr lang="sr-Cyrl-RS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BAED4-0F18-1DBC-F9D4-015DC04C4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Обраћују се васпитачима кад им је потребна помоћ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Поздрављају васпитача при доласку у вртић и одласку кући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Разумеју захтев васпитача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Научили су имена деце у групи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Комуницирају једноставним, још увек аграматичним реченицама.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452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BC2B5-9E92-43C8-FD2E-A58373F33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Врсте подршке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D33C1-20CC-2F82-AA71-9924E4D4F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Образовна</a:t>
            </a:r>
            <a:r>
              <a:rPr lang="sr-Cyrl-RS" dirty="0"/>
              <a:t>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Медицинска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Социјална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744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6FF2C-B14C-7CF9-F7E6-26029AAE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ИОП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285B4-3D98-A80F-1B1D-F962BC8DD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ПРАВО НА ИОП има дете које</a:t>
            </a:r>
          </a:p>
          <a:p>
            <a:pPr>
              <a:buFontTx/>
              <a:buChar char="-"/>
            </a:pPr>
            <a:r>
              <a:rPr lang="ru-RU" b="1" dirty="0">
                <a:latin typeface="Comic Sans MS" panose="030F0702030302020204" pitchFamily="66" charset="0"/>
              </a:rPr>
              <a:t>има тешкоће у учењу </a:t>
            </a:r>
            <a:r>
              <a:rPr lang="ru-RU" dirty="0">
                <a:latin typeface="Comic Sans MS" panose="030F0702030302020204" pitchFamily="66" charset="0"/>
              </a:rPr>
              <a:t>- услед специфичних сметњи, проблема у понашању или емоционалном развоју</a:t>
            </a:r>
          </a:p>
          <a:p>
            <a:pPr>
              <a:buFontTx/>
              <a:buChar char="-"/>
            </a:pPr>
            <a:r>
              <a:rPr lang="ru-RU" b="1" dirty="0">
                <a:latin typeface="Comic Sans MS" panose="030F0702030302020204" pitchFamily="66" charset="0"/>
              </a:rPr>
              <a:t>има сметње у развоју или инвалидитет </a:t>
            </a:r>
            <a:r>
              <a:rPr lang="ru-RU" dirty="0">
                <a:latin typeface="Comic Sans MS" panose="030F0702030302020204" pitchFamily="66" charset="0"/>
              </a:rPr>
              <a:t>(телесне, моторичке, чулне, интелектуалне или вишеструке сметње) </a:t>
            </a:r>
          </a:p>
          <a:p>
            <a:pPr>
              <a:buFontTx/>
              <a:buChar char="-"/>
            </a:pP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871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C16B1-4D1D-56C8-596A-BED0C6C17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ИОП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02904-974A-432E-B536-9D25A2EE3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потиче, односно </a:t>
            </a:r>
            <a:r>
              <a:rPr lang="ru-RU" b="1" dirty="0">
                <a:latin typeface="Comic Sans MS" panose="030F0702030302020204" pitchFamily="66" charset="0"/>
              </a:rPr>
              <a:t>живи у социјално нестимулативној средини</a:t>
            </a:r>
            <a:r>
              <a:rPr lang="ru-RU" dirty="0">
                <a:latin typeface="Comic Sans MS" panose="030F0702030302020204" pitchFamily="66" charset="0"/>
              </a:rPr>
              <a:t> (социјално, економски, културно, језички сиромашној средини или  дуго борави у здравственој, односно социјалној установи); </a:t>
            </a:r>
          </a:p>
          <a:p>
            <a:r>
              <a:rPr lang="ru-RU" b="1" dirty="0">
                <a:latin typeface="Comic Sans MS" panose="030F0702030302020204" pitchFamily="66" charset="0"/>
              </a:rPr>
              <a:t>има изузетне способности</a:t>
            </a:r>
            <a:r>
              <a:rPr lang="ru-RU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950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978F-5343-F39F-FC35-E4CECD179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Процес израде и примене ИОП-а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F5B53-6B50-B494-5F62-F6B6D3261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1.</a:t>
            </a:r>
            <a:r>
              <a:rPr lang="sr-Cyrl-RS" dirty="0">
                <a:latin typeface="Comic Sans MS" panose="030F0702030302020204" pitchFamily="66" charset="0"/>
              </a:rPr>
              <a:t>Процена и анализа ситуације 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2.Планирање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3.Спровођење </a:t>
            </a: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4.Праћење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02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6B57-3049-B018-59E1-0F08AC997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Кораци у изради ИОП-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D4276A-B169-ACA5-2324-834D20010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469" y="1969657"/>
            <a:ext cx="6215061" cy="4523218"/>
          </a:xfrm>
        </p:spPr>
      </p:pic>
    </p:spTree>
    <p:extLst>
      <p:ext uri="{BB962C8B-B14F-4D97-AF65-F5344CB8AC3E}">
        <p14:creationId xmlns:p14="http://schemas.microsoft.com/office/powerpoint/2010/main" val="1434159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D07EB-51EA-89E9-025A-4002C38CE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Питања и одговори везани за ИОП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908C37-02F7-7C26-6E5B-31C9A7A5DE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913" y="1857375"/>
            <a:ext cx="8315325" cy="4814887"/>
          </a:xfrm>
        </p:spPr>
      </p:pic>
    </p:spTree>
    <p:extLst>
      <p:ext uri="{BB962C8B-B14F-4D97-AF65-F5344CB8AC3E}">
        <p14:creationId xmlns:p14="http://schemas.microsoft.com/office/powerpoint/2010/main" val="2594603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C930-814C-AB21-0D1E-D14E7CFD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Врсте ИОП-а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96546-0C21-FD70-63D7-707E794EB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omic Sans MS" panose="030F0702030302020204" pitchFamily="66" charset="0"/>
              </a:rPr>
              <a:t>ИОП се израђује на основу претходно реализованих и евидентираних мера индивидуализације и израђеног педагошког профила детета и ученика.</a:t>
            </a:r>
          </a:p>
          <a:p>
            <a:r>
              <a:rPr lang="ru-RU" dirty="0">
                <a:latin typeface="Comic Sans MS" panose="030F0702030302020204" pitchFamily="66" charset="0"/>
              </a:rPr>
              <a:t> ИОП се израђује према образовно-васпитним потребама детета  може да да буде заснован на: 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1. Прилагођавању начина рада, као и услова у којима се изводи образовно- васпитни рад </a:t>
            </a:r>
            <a:r>
              <a:rPr lang="ru-RU" dirty="0">
                <a:solidFill>
                  <a:srgbClr val="FF0000"/>
                </a:solidFill>
                <a:latin typeface="Comic Sans MS" panose="030F0702030302020204" pitchFamily="66" charset="0"/>
              </a:rPr>
              <a:t>(ИОП1)</a:t>
            </a:r>
            <a:endParaRPr lang="ru-RU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019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078B5-1374-98C9-6002-5A72B68B9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Врсте ИОП-а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CD1F-D696-2A93-F682-D2FB41570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2. Прилагођавању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ru-RU" dirty="0">
                <a:latin typeface="Comic Sans MS" panose="030F0702030302020204" pitchFamily="66" charset="0"/>
              </a:rPr>
              <a:t>и </a:t>
            </a:r>
            <a:r>
              <a:rPr lang="sr-Cyrl-RS" dirty="0">
                <a:latin typeface="Comic Sans MS" panose="030F0702030302020204" pitchFamily="66" charset="0"/>
              </a:rPr>
              <a:t>и</a:t>
            </a:r>
            <a:r>
              <a:rPr lang="ru-RU" dirty="0">
                <a:latin typeface="Comic Sans MS" panose="030F0702030302020204" pitchFamily="66" charset="0"/>
              </a:rPr>
              <a:t>змени садржаја образовно-васпитног рада, исхода и стандарда постигнућа </a:t>
            </a:r>
            <a:r>
              <a:rPr lang="ru-RU" dirty="0">
                <a:solidFill>
                  <a:srgbClr val="FF0000"/>
                </a:solidFill>
                <a:latin typeface="Comic Sans MS" panose="030F0702030302020204" pitchFamily="66" charset="0"/>
              </a:rPr>
              <a:t>(ИОП2);</a:t>
            </a:r>
            <a:r>
              <a:rPr lang="ru-RU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3.</a:t>
            </a:r>
            <a:r>
              <a:rPr lang="ru-RU" dirty="0"/>
              <a:t> Обогаћивању и проширивању садржаја образовно-васпитног рада за дете и ученика са изузетним способностима </a:t>
            </a:r>
            <a:r>
              <a:rPr lang="ru-RU" dirty="0">
                <a:solidFill>
                  <a:srgbClr val="FF0000"/>
                </a:solidFill>
              </a:rPr>
              <a:t>(ИОП3).</a:t>
            </a:r>
            <a:r>
              <a:rPr lang="ru-RU" dirty="0"/>
              <a:t>  </a:t>
            </a:r>
            <a:br>
              <a:rPr lang="ru-RU" dirty="0"/>
            </a:br>
            <a:endParaRPr lang="ru-RU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22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1E51A-7AD9-6109-07FC-DC2DA324A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Основни принципи везани за добробит и права детета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B9D83-41D5-0D9E-50A7-EB03E4DD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Cyrl-RS" dirty="0">
                <a:latin typeface="Comic Sans MS" panose="030F0702030302020204" pitchFamily="66" charset="0"/>
              </a:rPr>
              <a:t>Дете има право да искаже своје мишљење које мора да буде узето у обзир.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>
                <a:latin typeface="Comic Sans MS" panose="030F0702030302020204" pitchFamily="66" charset="0"/>
              </a:rPr>
              <a:t>Све предузете акције морају да буду у најбољем интерсу детета и да допринесу да развоју и напредовању у редовном ,природном окружењу.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345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8401-1B47-7EF0-91F7-6B8F84700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Садржај ИОП-а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F92C-17DF-E773-58D1-342CD2C38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Cyrl-RS" b="1" dirty="0">
                <a:latin typeface="Comic Sans MS" panose="030F0702030302020204" pitchFamily="66" charset="0"/>
              </a:rPr>
              <a:t>Детаљан опис актуелног функционисања детета </a:t>
            </a:r>
            <a:r>
              <a:rPr lang="sr-Cyrl-RS" dirty="0">
                <a:latin typeface="Comic Sans MS" panose="030F0702030302020204" pitchFamily="66" charset="0"/>
              </a:rPr>
              <a:t>(сазнајног, емоционалног,  социјалног и физичког)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b="1" dirty="0">
                <a:latin typeface="Comic Sans MS" panose="030F0702030302020204" pitchFamily="66" charset="0"/>
              </a:rPr>
              <a:t>„Јаке стране“</a:t>
            </a:r>
            <a:r>
              <a:rPr lang="ru-RU" dirty="0">
                <a:latin typeface="Comic Sans MS" panose="030F0702030302020204" pitchFamily="66" charset="0"/>
              </a:rPr>
              <a:t> детета (шта може)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b="1" dirty="0"/>
              <a:t>„</a:t>
            </a:r>
            <a:r>
              <a:rPr lang="ru-RU" b="1" dirty="0">
                <a:latin typeface="Comic Sans MS" panose="030F0702030302020204" pitchFamily="66" charset="0"/>
              </a:rPr>
              <a:t>Слабе стране“</a:t>
            </a:r>
            <a:r>
              <a:rPr lang="ru-RU" dirty="0">
                <a:latin typeface="Comic Sans MS" panose="030F0702030302020204" pitchFamily="66" charset="0"/>
              </a:rPr>
              <a:t> детета (у односу на вршњаке)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4.</a:t>
            </a:r>
            <a:r>
              <a:rPr lang="ru-RU" b="1" dirty="0"/>
              <a:t> </a:t>
            </a:r>
            <a:r>
              <a:rPr lang="ru-RU" b="1" dirty="0">
                <a:latin typeface="Comic Sans MS" panose="030F0702030302020204" pitchFamily="66" charset="0"/>
              </a:rPr>
              <a:t>Циљеве </a:t>
            </a:r>
            <a:r>
              <a:rPr lang="ru-RU" dirty="0">
                <a:latin typeface="Comic Sans MS" panose="030F0702030302020204" pitchFamily="66" charset="0"/>
              </a:rPr>
              <a:t>(активности)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5.</a:t>
            </a:r>
            <a:r>
              <a:rPr lang="ru-RU" b="1" dirty="0"/>
              <a:t> </a:t>
            </a:r>
            <a:r>
              <a:rPr lang="ru-RU" b="1" dirty="0">
                <a:latin typeface="Comic Sans MS" panose="030F0702030302020204" pitchFamily="66" charset="0"/>
              </a:rPr>
              <a:t>Приоритети</a:t>
            </a:r>
          </a:p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6.</a:t>
            </a:r>
            <a:r>
              <a:rPr lang="ru-RU" b="1" dirty="0"/>
              <a:t> </a:t>
            </a:r>
            <a:r>
              <a:rPr lang="ru-RU" b="1" dirty="0">
                <a:latin typeface="Comic Sans MS" panose="030F0702030302020204" pitchFamily="66" charset="0"/>
              </a:rPr>
              <a:t>План активности</a:t>
            </a:r>
          </a:p>
          <a:p>
            <a:pPr marL="0" indent="0">
              <a:buNone/>
            </a:pPr>
            <a:r>
              <a:rPr lang="ru-RU" b="1" dirty="0">
                <a:latin typeface="Comic Sans MS" panose="030F0702030302020204" pitchFamily="66" charset="0"/>
              </a:rPr>
              <a:t>7.</a:t>
            </a:r>
            <a:r>
              <a:rPr lang="ru-RU" dirty="0"/>
              <a:t> </a:t>
            </a:r>
            <a:r>
              <a:rPr lang="ru-RU" dirty="0">
                <a:latin typeface="Comic Sans MS" panose="030F0702030302020204" pitchFamily="66" charset="0"/>
              </a:rPr>
              <a:t>Облике, типове, нивое, садржаје и учесталост </a:t>
            </a:r>
            <a:r>
              <a:rPr lang="ru-RU" b="1" dirty="0">
                <a:latin typeface="Comic Sans MS" panose="030F0702030302020204" pitchFamily="66" charset="0"/>
              </a:rPr>
              <a:t>подршке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8.</a:t>
            </a:r>
            <a:r>
              <a:rPr lang="ru-RU" b="1" dirty="0">
                <a:latin typeface="Comic Sans MS" panose="030F0702030302020204" pitchFamily="66" charset="0"/>
              </a:rPr>
              <a:t>Добити </a:t>
            </a:r>
          </a:p>
          <a:p>
            <a:pPr marL="0" indent="0">
              <a:buNone/>
            </a:pPr>
            <a:endParaRPr lang="ru-RU" dirty="0">
              <a:latin typeface="Comic Sans MS" panose="030F0702030302020204" pitchFamily="66" charset="0"/>
            </a:endParaRPr>
          </a:p>
          <a:p>
            <a:pPr marL="514350" indent="-514350">
              <a:buAutoNum type="arabicPeriod"/>
            </a:pPr>
            <a:endParaRPr lang="sr-Cyrl-RS" dirty="0">
              <a:latin typeface="Comic Sans MS" panose="030F0702030302020204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88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FA9FF-CA60-3B81-1101-B7E0035A7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Родитељи су партнери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292FE-1CDF-E091-A93F-7BDBC1BEC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Комуникација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Заједничке визије,циљеви и одлуке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Јасне улоге 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Поштовање индивидуалности чланова Тима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Изградња и неговање тима </a:t>
            </a:r>
            <a:r>
              <a:rPr lang="en-US" dirty="0">
                <a:latin typeface="Comic Sans MS" panose="030F0702030302020204" pitchFamily="66" charset="0"/>
              </a:rPr>
              <a:t>(</a:t>
            </a:r>
            <a:r>
              <a:rPr lang="sr-Cyrl-RS" dirty="0">
                <a:latin typeface="Comic Sans MS" panose="030F0702030302020204" pitchFamily="66" charset="0"/>
              </a:rPr>
              <a:t>поверење и отвореност )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71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C9183-CEC6-70B7-B69E-DE21D4A6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Закључак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CC692-9F27-1BC2-4695-7A46C19FE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Број деце са тешкоћама у развоју је мали,а разлози су многобројни</a:t>
            </a:r>
            <a:r>
              <a:rPr lang="en-US" dirty="0">
                <a:latin typeface="Comic Sans MS" panose="030F0702030302020204" pitchFamily="66" charset="0"/>
              </a:rPr>
              <a:t>:</a:t>
            </a:r>
            <a:r>
              <a:rPr lang="sr-Cyrl-RS" dirty="0">
                <a:latin typeface="Comic Sans MS" panose="030F0702030302020204" pitchFamily="66" charset="0"/>
              </a:rPr>
              <a:t>страх од осуде средине и отпор васпитача према раду са децом којима је потребна додатна подршка</a:t>
            </a:r>
            <a:r>
              <a:rPr lang="en-US" dirty="0">
                <a:latin typeface="Comic Sans MS" panose="030F0702030302020204" pitchFamily="66" charset="0"/>
              </a:rPr>
              <a:t>;</a:t>
            </a:r>
            <a:endParaRPr lang="sr-Cyrl-RS" dirty="0">
              <a:latin typeface="Comic Sans MS" panose="030F0702030302020204" pitchFamily="66" charset="0"/>
            </a:endParaRPr>
          </a:p>
          <a:p>
            <a:r>
              <a:rPr lang="sr-Cyrl-RS" dirty="0">
                <a:latin typeface="Comic Sans MS" panose="030F0702030302020204" pitchFamily="66" charset="0"/>
              </a:rPr>
              <a:t>Суочавање са реалним околностима и могућностима и препуштање детета са тешкоћама у развоју васпитачима је врло стресно и болно за родитеље</a:t>
            </a:r>
            <a:r>
              <a:rPr lang="en-US" dirty="0">
                <a:latin typeface="Comic Sans MS" panose="030F0702030302020204" pitchFamily="66" charset="0"/>
              </a:rPr>
              <a:t>;</a:t>
            </a:r>
            <a:endParaRPr lang="sr-Cyrl-R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421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0AF2C-2B80-180C-8A14-BE3712F8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 МЕЂУТИМ...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C1D3-A1C5-41D2-ED42-67637681D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Изолујући своју децу од вршњака,родитељи могу допринети социјалној одбачености детета,а самим тим развијају код своје деце осећај неприпадности и одбојности према околини као и научене беспомоћности.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sr-Cyrl-RS" dirty="0">
                <a:latin typeface="Comic Sans MS" panose="030F0702030302020204" pitchFamily="66" charset="0"/>
              </a:rPr>
              <a:t>Вспитачи су ти који могу да спрече,ублаже и елиминишу вршњачку одбаченост деце са тешкоћама у развоју.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5505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A0863-F911-EC28-A1D4-452FD44E9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Закључак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8C8DB-E2F8-342E-342C-66FAD6FDA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На предшколском узрасту,социјална прихваћеност је кључна за развој детета,дете тада стиче прве представе о идентитету,прихвата себе-своје мане и своје врлине,интензивно развија своје комуникационе способности.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714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2524E-E44F-CCF4-D361-F5C41BEA3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Закључак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B5650-DD12-9F2F-180B-8410FBE3A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За успешно партнерство породице и вртића,потребно је пре свега,познавање услова у којима дете живи,познавање карактеристика,способности,интересовања и потреба детета,породичних услова и односа у породици.</a:t>
            </a:r>
          </a:p>
          <a:p>
            <a:r>
              <a:rPr lang="sr-Cyrl-RS">
                <a:latin typeface="Comic Sans MS" panose="030F0702030302020204" pitchFamily="66" charset="0"/>
              </a:rPr>
              <a:t>Дете са сметњама у развоју је јединствено,целовито,социјално и креативно биће,способно и богато потенцијалима,активни учесник у друштвеним односима заједнице вршњака и одраслих,са унутрашњом мотивацијом за учење и биће је игре.</a:t>
            </a:r>
            <a:endParaRPr lang="sr-Cyrl-R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1873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C235A-4788-B5B7-2C4B-13319B635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5400" dirty="0">
                <a:latin typeface="Comic Sans MS" panose="030F0702030302020204" pitchFamily="66" charset="0"/>
              </a:rPr>
              <a:t>КРАЈ</a:t>
            </a:r>
            <a:r>
              <a:rPr lang="sr-Cyrl-RS" sz="5400" dirty="0"/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3145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E087-991D-19E7-8F0B-0A7E7A506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Родитељи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41486-37A7-B8EC-F6EA-70F23D2CE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Имају кључну улогу у остваривању права детета.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Имају право да буду потпуно информисани о свим могућностима и правима које се тичу њиховог детета,а инфомације  морају да буду доступне и јасне.</a:t>
            </a:r>
          </a:p>
          <a:p>
            <a:r>
              <a:rPr lang="sr-Cyrl-RS" dirty="0">
                <a:latin typeface="Comic Sans MS" panose="030F0702030302020204" pitchFamily="66" charset="0"/>
              </a:rPr>
              <a:t>Имају право да учествују у свим одлукама које се тичу остваривања права њиховог детета.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1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8BCC-7026-65F4-5348-532312E46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Инклузија и инклузивно друштво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B94B9-1753-C13E-00F5-9D7DC52C0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Cyrl-R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Инклузивна друштва, акценат стављају на сагледавање потреба сваког детета и проналажење начина и подршке за обезбеђивање пуне укључености,односно остваривања права детета.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27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8067-6312-E9BD-1AB1-722670E9B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Процена потреба детета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62987-E616-0499-D5D3-40CC7E41B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>
                <a:latin typeface="Comic Sans MS" panose="030F0702030302020204" pitchFamily="66" charset="0"/>
              </a:rPr>
              <a:t>... је нови приступ и подразумева сагледавање дететовог функционисања у свим аспектима живота, идентификовање препрека и баријера у друштву које онемогућавају дете да буде потпуно укључено и проналажење начина за превазилажење и откањање ових препрека.</a:t>
            </a:r>
          </a:p>
        </p:txBody>
      </p:sp>
    </p:spTree>
    <p:extLst>
      <p:ext uri="{BB962C8B-B14F-4D97-AF65-F5344CB8AC3E}">
        <p14:creationId xmlns:p14="http://schemas.microsoft.com/office/powerpoint/2010/main" val="134032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FF0FC-623F-C0CD-DCAF-C2AAF471B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Овакав присуп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46F94-FE01-F71E-7319-31121DB3C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Подразумева прилагођавње друштва и околине и прихватање детета, што треба да доведе до адекватног одговарања на потребе које дете има, а не промену детета са циљем да се оно прилагоди стандардима и нормама.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91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DB8D7-CE6E-77AC-6B03-E6F96805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 Подршка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71EE5-FD3A-ADAC-6B17-517D6E9EB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>
                <a:latin typeface="Comic Sans MS" panose="030F0702030302020204" pitchFamily="66" charset="0"/>
              </a:rPr>
              <a:t>Мрежа подршке инклузивном образовању и васпитању 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-Модел предшколске установе  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- Ресурсу предшколске установе  </a:t>
            </a:r>
          </a:p>
          <a:p>
            <a:pPr>
              <a:buFontTx/>
              <a:buChar char="-"/>
            </a:pPr>
            <a:r>
              <a:rPr lang="ru-RU" dirty="0">
                <a:latin typeface="Comic Sans MS" panose="030F0702030302020204" pitchFamily="66" charset="0"/>
              </a:rPr>
              <a:t>Стручни Тим за инклузивно образовање </a:t>
            </a:r>
          </a:p>
          <a:p>
            <a:pPr>
              <a:buFontTx/>
              <a:buChar char="-"/>
            </a:pPr>
            <a:r>
              <a:rPr lang="ru-RU" dirty="0">
                <a:latin typeface="Comic Sans MS" panose="030F0702030302020204" pitchFamily="66" charset="0"/>
              </a:rPr>
              <a:t>Тим за пружање   додатне подршке детету 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 - Педагошки асистенти 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- Лични пратиоци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08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7C96-360A-634A-23A7-1B15B9CE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Comic Sans MS" panose="030F0702030302020204" pitchFamily="66" charset="0"/>
              </a:rPr>
              <a:t>Подршка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34F75-119E-C650-2E00-8489E4F90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Cyrl-RS" dirty="0">
                <a:latin typeface="Comic Sans MS" panose="030F0702030302020204" pitchFamily="66" charset="0"/>
              </a:rPr>
              <a:t>НВО сектор</a:t>
            </a:r>
          </a:p>
          <a:p>
            <a:pPr>
              <a:buFontTx/>
              <a:buChar char="-"/>
            </a:pPr>
            <a:r>
              <a:rPr lang="ru-RU" dirty="0">
                <a:latin typeface="Comic Sans MS" panose="030F0702030302020204" pitchFamily="66" charset="0"/>
              </a:rPr>
              <a:t>Иницијално образовање и професионални развој  васпитача</a:t>
            </a:r>
          </a:p>
          <a:p>
            <a:pPr>
              <a:buFontTx/>
              <a:buChar char="-"/>
            </a:pPr>
            <a:r>
              <a:rPr lang="ru-RU" dirty="0">
                <a:latin typeface="Comic Sans MS" panose="030F0702030302020204" pitchFamily="66" charset="0"/>
              </a:rPr>
              <a:t>Интерересорна комисија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8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1220</Words>
  <Application>Microsoft Office PowerPoint</Application>
  <PresentationFormat>Widescreen</PresentationFormat>
  <Paragraphs>131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Calibri Light</vt:lpstr>
      <vt:lpstr>Comic Sans MS</vt:lpstr>
      <vt:lpstr>Rockwell</vt:lpstr>
      <vt:lpstr>Times New Roman</vt:lpstr>
      <vt:lpstr>Wingdings</vt:lpstr>
      <vt:lpstr>Office Theme</vt:lpstr>
      <vt:lpstr>Додатна подршка детету са сметњама у развоју</vt:lpstr>
      <vt:lpstr>Основни принципи везани за добробит и права детета</vt:lpstr>
      <vt:lpstr>Основни принципи везани за добробит и права детета</vt:lpstr>
      <vt:lpstr>Родитељи </vt:lpstr>
      <vt:lpstr>Инклузија и инклузивно друштво </vt:lpstr>
      <vt:lpstr>Процена потреба детета</vt:lpstr>
      <vt:lpstr>Овакав присуп</vt:lpstr>
      <vt:lpstr> Подршка </vt:lpstr>
      <vt:lpstr>Подршка </vt:lpstr>
      <vt:lpstr>Зашто је важна подршка</vt:lpstr>
      <vt:lpstr>ВАСПИТАЧИ </vt:lpstr>
      <vt:lpstr>ИНТЕРЕСОРНА КОМИСИЈА </vt:lpstr>
      <vt:lpstr>ИНТЕРЕСОРНА КОМИСИЈА </vt:lpstr>
      <vt:lpstr>Мишљење интерресорне комисије за процену потреба за додатном образовном, социјалном и здравственом подршком неопходно је:</vt:lpstr>
      <vt:lpstr>Додатна подршка детету са сметњама у развоју</vt:lpstr>
      <vt:lpstr>Индивидуални план подршке подразумева операционализацију предложених мера и то: </vt:lpstr>
      <vt:lpstr>Индивидуални образовни план </vt:lpstr>
      <vt:lpstr>Педагошки профил </vt:lpstr>
      <vt:lpstr>Социјалне вештине </vt:lpstr>
      <vt:lpstr>Комуникација </vt:lpstr>
      <vt:lpstr>Комуникација </vt:lpstr>
      <vt:lpstr>Врсте подршке </vt:lpstr>
      <vt:lpstr>ИОП </vt:lpstr>
      <vt:lpstr>ИОП </vt:lpstr>
      <vt:lpstr>Процес израде и примене ИОП-а</vt:lpstr>
      <vt:lpstr>Кораци у изради ИОП-</vt:lpstr>
      <vt:lpstr>Питања и одговори везани за ИОП</vt:lpstr>
      <vt:lpstr>Врсте ИОП-а</vt:lpstr>
      <vt:lpstr>Врсте ИОП-а</vt:lpstr>
      <vt:lpstr>Садржај ИОП-а</vt:lpstr>
      <vt:lpstr>Родитељи су партнери </vt:lpstr>
      <vt:lpstr>Закључак </vt:lpstr>
      <vt:lpstr> МЕЂУТИМ...</vt:lpstr>
      <vt:lpstr>Закључак </vt:lpstr>
      <vt:lpstr>Закључак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Ljiljana</dc:creator>
  <cp:lastModifiedBy>Ljiljana</cp:lastModifiedBy>
  <cp:revision>34</cp:revision>
  <dcterms:created xsi:type="dcterms:W3CDTF">2022-11-08T16:11:44Z</dcterms:created>
  <dcterms:modified xsi:type="dcterms:W3CDTF">2022-11-08T18:50:25Z</dcterms:modified>
</cp:coreProperties>
</file>