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C1E8-9735-C7FB-D460-49FCDEEBB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/>
          <a:lstStyle/>
          <a:p>
            <a:r>
              <a:rPr lang="sr-Latn-RS" sz="6000" dirty="0"/>
              <a:t>Osnovni principi inkluzivnih programa usmerenih na dete</a:t>
            </a: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35358-46B7-56C1-55C9-2ACE1FECC4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/>
              <a:t>Dr Ljiljana Jovčić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7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1E661-2830-CC48-F82B-31010CB4D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0"/>
            <a:ext cx="10058400" cy="3931920"/>
          </a:xfrm>
        </p:spPr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zapaženo</a:t>
            </a:r>
            <a:r>
              <a:rPr lang="en-US" sz="2800" dirty="0"/>
              <a:t> je da se </a:t>
            </a:r>
            <a:r>
              <a:rPr lang="en-US" sz="2800" dirty="0" err="1"/>
              <a:t>stavovi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menjaju</a:t>
            </a:r>
            <a:r>
              <a:rPr lang="en-US" sz="2800" dirty="0"/>
              <a:t>, </a:t>
            </a:r>
            <a:r>
              <a:rPr lang="en-US" sz="2800" dirty="0" err="1"/>
              <a:t>ukoliko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iskustva</a:t>
            </a:r>
            <a:r>
              <a:rPr lang="en-US" sz="2800" dirty="0"/>
              <a:t> u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4396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18399-0B6C-34AE-BD69-03F3D4021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           Rana inkluzija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324A6-1EE0-5CBE-CF81-D877F4694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, od </a:t>
            </a:r>
            <a:r>
              <a:rPr lang="en-US" sz="2800" dirty="0" err="1"/>
              <a:t>izuzetnog</a:t>
            </a:r>
            <a:r>
              <a:rPr lang="en-US" sz="2800" dirty="0"/>
              <a:t> je </a:t>
            </a:r>
            <a:r>
              <a:rPr lang="en-US" sz="2800" dirty="0" err="1"/>
              <a:t>značaja</a:t>
            </a:r>
            <a:r>
              <a:rPr lang="en-US" sz="2800" dirty="0"/>
              <a:t> </a:t>
            </a:r>
            <a:r>
              <a:rPr lang="en-US" sz="2800" dirty="0" err="1"/>
              <a:t>njegova</a:t>
            </a:r>
            <a:r>
              <a:rPr lang="en-US" sz="2800" dirty="0"/>
              <a:t> </a:t>
            </a:r>
            <a:r>
              <a:rPr lang="en-US" sz="2800" dirty="0" err="1"/>
              <a:t>razvojna</a:t>
            </a:r>
            <a:r>
              <a:rPr lang="en-US" sz="2800" dirty="0"/>
              <a:t> </a:t>
            </a:r>
            <a:r>
              <a:rPr lang="en-US" sz="2800" dirty="0" err="1"/>
              <a:t>etapa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pripada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</a:p>
          <a:p>
            <a:r>
              <a:rPr lang="en-US" sz="2800" dirty="0"/>
              <a:t>Kao </a:t>
            </a:r>
            <a:r>
              <a:rPr lang="en-US" sz="2800" dirty="0" err="1"/>
              <a:t>što</a:t>
            </a:r>
            <a:r>
              <a:rPr lang="en-US" sz="2800" dirty="0"/>
              <a:t> je </a:t>
            </a:r>
            <a:r>
              <a:rPr lang="en-US" sz="2800" dirty="0" err="1"/>
              <a:t>poznato</a:t>
            </a:r>
            <a:r>
              <a:rPr lang="en-US" sz="2800" dirty="0"/>
              <a:t>, rani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dalekosežne</a:t>
            </a:r>
            <a:r>
              <a:rPr lang="en-US" sz="2800" dirty="0"/>
              <a:t> </a:t>
            </a:r>
            <a:r>
              <a:rPr lang="en-US" sz="2800" dirty="0" err="1"/>
              <a:t>posledice</a:t>
            </a:r>
            <a:r>
              <a:rPr lang="en-US" sz="2800" dirty="0"/>
              <a:t> u </a:t>
            </a:r>
            <a:r>
              <a:rPr lang="en-US" sz="2800" dirty="0" err="1"/>
              <a:t>formiranju</a:t>
            </a:r>
            <a:r>
              <a:rPr lang="en-US" sz="2800" dirty="0"/>
              <a:t> </a:t>
            </a:r>
            <a:r>
              <a:rPr lang="en-US" sz="2800" dirty="0" err="1"/>
              <a:t>ličnosti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2031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A0D1F-C2BA-AB40-545A-7A95F818E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Događaji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situacije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oblikuju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funkcionisanje</a:t>
            </a:r>
            <a:r>
              <a:rPr lang="en-US" sz="2800" dirty="0"/>
              <a:t> u </a:t>
            </a:r>
            <a:r>
              <a:rPr lang="en-US" sz="2800" dirty="0" err="1"/>
              <a:t>kasnijim</a:t>
            </a:r>
            <a:r>
              <a:rPr lang="en-US" sz="2800" dirty="0"/>
              <a:t> </a:t>
            </a:r>
            <a:r>
              <a:rPr lang="en-US" sz="2800" dirty="0" err="1"/>
              <a:t>razvojnim</a:t>
            </a:r>
            <a:r>
              <a:rPr lang="en-US" sz="2800" dirty="0"/>
              <a:t> </a:t>
            </a:r>
            <a:r>
              <a:rPr lang="en-US" sz="2800" dirty="0" err="1"/>
              <a:t>periodima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Rana </a:t>
            </a:r>
            <a:r>
              <a:rPr lang="en-US" sz="2800" dirty="0" err="1"/>
              <a:t>iskustva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rano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ostavljaju</a:t>
            </a:r>
            <a:r>
              <a:rPr lang="en-US" sz="2800" dirty="0"/>
              <a:t> </a:t>
            </a:r>
            <a:r>
              <a:rPr lang="en-US" sz="2800" dirty="0" err="1"/>
              <a:t>najdublje</a:t>
            </a:r>
            <a:r>
              <a:rPr lang="en-US" sz="2800" dirty="0"/>
              <a:t> </a:t>
            </a:r>
            <a:r>
              <a:rPr lang="en-US" sz="2800" dirty="0" err="1"/>
              <a:t>tragove</a:t>
            </a:r>
            <a:r>
              <a:rPr lang="en-US" sz="2800" dirty="0"/>
              <a:t> u </a:t>
            </a:r>
            <a:r>
              <a:rPr lang="en-US" sz="2800" dirty="0" err="1"/>
              <a:t>životu</a:t>
            </a:r>
            <a:r>
              <a:rPr lang="en-US" sz="2800" dirty="0"/>
              <a:t> </a:t>
            </a:r>
            <a:r>
              <a:rPr lang="en-US" sz="2800" dirty="0" err="1"/>
              <a:t>pojedinca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Saznajni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se </a:t>
            </a:r>
            <a:r>
              <a:rPr lang="en-US" sz="2800" dirty="0" err="1"/>
              <a:t>nalazipod</a:t>
            </a:r>
            <a:r>
              <a:rPr lang="en-US" sz="2800" dirty="0"/>
              <a:t> </a:t>
            </a:r>
            <a:r>
              <a:rPr lang="en-US" sz="2800" dirty="0" err="1"/>
              <a:t>najvećim</a:t>
            </a:r>
            <a:r>
              <a:rPr lang="en-US" sz="2800" dirty="0"/>
              <a:t> </a:t>
            </a:r>
            <a:r>
              <a:rPr lang="en-US" sz="2800" dirty="0" err="1"/>
              <a:t>uticajem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koji se </a:t>
            </a:r>
            <a:r>
              <a:rPr lang="en-US" sz="2800" dirty="0" err="1"/>
              <a:t>odvija</a:t>
            </a:r>
            <a:r>
              <a:rPr lang="en-US" sz="2800" dirty="0"/>
              <a:t> u </a:t>
            </a:r>
            <a:r>
              <a:rPr lang="en-US" sz="2800" dirty="0" err="1"/>
              <a:t>predškolskoj</a:t>
            </a:r>
            <a:r>
              <a:rPr lang="en-US" sz="2800" dirty="0"/>
              <a:t> </a:t>
            </a:r>
            <a:r>
              <a:rPr lang="en-US" sz="2800" dirty="0" err="1"/>
              <a:t>ustanov</a:t>
            </a:r>
            <a:r>
              <a:rPr lang="sr-Latn-RS" sz="2800" dirty="0"/>
              <a:t>i.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742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79580-C123-86B3-11B0-F53B82D99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Obeležja</a:t>
            </a:r>
            <a:r>
              <a:rPr lang="en-US" sz="2800" dirty="0"/>
              <a:t> </a:t>
            </a:r>
            <a:r>
              <a:rPr lang="en-US" sz="2800" dirty="0" err="1"/>
              <a:t>ranog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pojavu</a:t>
            </a:r>
            <a:r>
              <a:rPr lang="en-US" sz="2800" dirty="0"/>
              <a:t> </a:t>
            </a:r>
            <a:r>
              <a:rPr lang="en-US" sz="2800" dirty="0" err="1"/>
              <a:t>psihičkih</a:t>
            </a:r>
            <a:r>
              <a:rPr lang="en-US" sz="2800" dirty="0"/>
              <a:t> </a:t>
            </a:r>
            <a:r>
              <a:rPr lang="en-US" sz="2800" dirty="0" err="1"/>
              <a:t>funkcija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koji </a:t>
            </a:r>
            <a:r>
              <a:rPr lang="en-US" sz="2800" dirty="0" err="1"/>
              <a:t>kasnije</a:t>
            </a:r>
            <a:r>
              <a:rPr lang="en-US" sz="2800" dirty="0"/>
              <a:t> </a:t>
            </a:r>
            <a:r>
              <a:rPr lang="en-US" sz="2800" dirty="0" err="1"/>
              <a:t>upravljaju</a:t>
            </a:r>
            <a:r>
              <a:rPr lang="en-US" sz="2800" dirty="0"/>
              <a:t> </a:t>
            </a:r>
            <a:r>
              <a:rPr lang="en-US" sz="2800" dirty="0" err="1"/>
              <a:t>životnim</a:t>
            </a:r>
            <a:r>
              <a:rPr lang="en-US" sz="2800" dirty="0"/>
              <a:t> </a:t>
            </a:r>
            <a:r>
              <a:rPr lang="en-US" sz="2800" dirty="0" err="1"/>
              <a:t>tokovima</a:t>
            </a:r>
            <a:r>
              <a:rPr lang="en-US" sz="2800" dirty="0"/>
              <a:t> </a:t>
            </a:r>
            <a:r>
              <a:rPr lang="en-US" sz="2800" dirty="0" err="1"/>
              <a:t>individue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Stoga</a:t>
            </a:r>
            <a:r>
              <a:rPr lang="en-US" sz="2800" dirty="0"/>
              <a:t> je od </a:t>
            </a:r>
            <a:r>
              <a:rPr lang="en-US" sz="2800" dirty="0" err="1"/>
              <a:t>izuzetnog</a:t>
            </a:r>
            <a:r>
              <a:rPr lang="en-US" sz="2800" dirty="0"/>
              <a:t> </a:t>
            </a:r>
            <a:r>
              <a:rPr lang="en-US" sz="2800" dirty="0" err="1"/>
              <a:t>značaja</a:t>
            </a:r>
            <a:r>
              <a:rPr lang="en-US" sz="2800" dirty="0"/>
              <a:t>, da se </a:t>
            </a:r>
            <a:r>
              <a:rPr lang="en-US" sz="2800" dirty="0" err="1"/>
              <a:t>organizacija</a:t>
            </a:r>
            <a:r>
              <a:rPr lang="en-US" sz="2800" dirty="0"/>
              <a:t> </a:t>
            </a:r>
            <a:r>
              <a:rPr lang="en-US" sz="2800" dirty="0" err="1"/>
              <a:t>vaspitno</a:t>
            </a:r>
            <a:r>
              <a:rPr lang="en-US" sz="2800" dirty="0"/>
              <a:t> </a:t>
            </a:r>
            <a:r>
              <a:rPr lang="en-US" sz="2800" dirty="0" err="1"/>
              <a:t>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u </a:t>
            </a:r>
            <a:r>
              <a:rPr lang="en-US" sz="2800" dirty="0" err="1"/>
              <a:t>predškolskim</a:t>
            </a:r>
            <a:r>
              <a:rPr lang="en-US" sz="2800" dirty="0"/>
              <a:t> </a:t>
            </a:r>
            <a:r>
              <a:rPr lang="en-US" sz="2800" dirty="0" err="1"/>
              <a:t>ustanovama</a:t>
            </a:r>
            <a:r>
              <a:rPr lang="en-US" sz="2800" dirty="0"/>
              <a:t> </a:t>
            </a:r>
            <a:r>
              <a:rPr lang="en-US" sz="2800" dirty="0" err="1"/>
              <a:t>oblikuje</a:t>
            </a:r>
            <a:r>
              <a:rPr lang="en-US" sz="2800" dirty="0"/>
              <a:t> u </a:t>
            </a:r>
            <a:r>
              <a:rPr lang="en-US" sz="2800" dirty="0" err="1"/>
              <a:t>skladu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principima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zakonitostima</a:t>
            </a:r>
            <a:r>
              <a:rPr lang="en-US" sz="2800" dirty="0"/>
              <a:t> </a:t>
            </a:r>
            <a:r>
              <a:rPr lang="en-US" sz="2800" dirty="0" err="1"/>
              <a:t>psihofizičkog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3241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0192-E225-BD29-6E74-45B0F44AE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Uz</a:t>
            </a:r>
            <a:r>
              <a:rPr lang="en-US" sz="2800" dirty="0"/>
              <a:t> to, </a:t>
            </a:r>
            <a:r>
              <a:rPr lang="en-US" sz="2800" dirty="0" err="1"/>
              <a:t>ako</a:t>
            </a:r>
            <a:r>
              <a:rPr lang="en-US" sz="2800" dirty="0"/>
              <a:t> se u </a:t>
            </a:r>
            <a:r>
              <a:rPr lang="en-US" sz="2800" dirty="0" err="1"/>
              <a:t>vaspitno-obrazovnom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nalaze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neophodno</a:t>
            </a:r>
            <a:r>
              <a:rPr lang="en-US" sz="2800" dirty="0"/>
              <a:t> je </a:t>
            </a:r>
            <a:r>
              <a:rPr lang="en-US" sz="2800" dirty="0" err="1"/>
              <a:t>postaviti</a:t>
            </a:r>
            <a:r>
              <a:rPr lang="en-US" sz="2800" dirty="0"/>
              <a:t> </a:t>
            </a:r>
            <a:r>
              <a:rPr lang="en-US" sz="2800" dirty="0" err="1"/>
              <a:t>pravilne</a:t>
            </a:r>
            <a:r>
              <a:rPr lang="en-US" sz="2800" dirty="0"/>
              <a:t> </a:t>
            </a:r>
            <a:r>
              <a:rPr lang="en-US" sz="2800" dirty="0" err="1"/>
              <a:t>okvire</a:t>
            </a:r>
            <a:r>
              <a:rPr lang="en-US" sz="2800" dirty="0"/>
              <a:t> </a:t>
            </a:r>
            <a:r>
              <a:rPr lang="en-US" sz="2800" dirty="0" err="1"/>
              <a:t>inkluzivne</a:t>
            </a:r>
            <a:r>
              <a:rPr lang="en-US" sz="2800" dirty="0"/>
              <a:t> </a:t>
            </a:r>
            <a:r>
              <a:rPr lang="en-US" sz="2800" dirty="0" err="1"/>
              <a:t>nastave</a:t>
            </a:r>
            <a:r>
              <a:rPr lang="en-US" sz="2800" dirty="0"/>
              <a:t>, </a:t>
            </a:r>
            <a:r>
              <a:rPr lang="en-US" sz="2800" dirty="0" err="1"/>
              <a:t>kroz</a:t>
            </a:r>
            <a:r>
              <a:rPr lang="sr-Latn-RS" sz="2800" dirty="0"/>
              <a:t> </a:t>
            </a:r>
            <a:r>
              <a:rPr lang="en-US" sz="2800" dirty="0"/>
              <a:t>rad </a:t>
            </a:r>
            <a:r>
              <a:rPr lang="en-US" sz="2800" dirty="0" err="1"/>
              <a:t>edukovanih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spremnih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za </a:t>
            </a:r>
            <a:r>
              <a:rPr lang="en-US" sz="2800" dirty="0" err="1"/>
              <a:t>utemeljenje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operacionalizaciju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za </a:t>
            </a:r>
            <a:r>
              <a:rPr lang="en-US" sz="2800" dirty="0" err="1"/>
              <a:t>stvaranje</a:t>
            </a:r>
            <a:r>
              <a:rPr lang="en-US" sz="2800" dirty="0"/>
              <a:t> </a:t>
            </a:r>
            <a:r>
              <a:rPr lang="en-US" sz="2800" dirty="0" err="1"/>
              <a:t>uslova</a:t>
            </a:r>
            <a:r>
              <a:rPr lang="en-US" sz="2800" dirty="0"/>
              <a:t> za </a:t>
            </a:r>
            <a:r>
              <a:rPr lang="en-US" sz="2800" dirty="0" err="1"/>
              <a:t>kvalitetan</a:t>
            </a:r>
            <a:r>
              <a:rPr lang="sr-Latn-R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rad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963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A3EA-5F45-F5C5-7A74-3EA9D3DD3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Pojam rane inkluzije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F7569-426C-21CC-0D4B-0F08CB10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Pojam</a:t>
            </a:r>
            <a:r>
              <a:rPr lang="en-US" sz="2800" dirty="0"/>
              <a:t> </a:t>
            </a:r>
            <a:r>
              <a:rPr lang="en-US" sz="2800" dirty="0" err="1"/>
              <a:t>rane</a:t>
            </a:r>
            <a:r>
              <a:rPr lang="en-US" sz="2800" dirty="0"/>
              <a:t>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inkluziju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Rana </a:t>
            </a:r>
            <a:r>
              <a:rPr lang="en-US" sz="2800" dirty="0" err="1"/>
              <a:t>inkluzija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vreme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</a:t>
            </a:r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potrebu</a:t>
            </a:r>
            <a:r>
              <a:rPr lang="en-US" sz="2800" dirty="0"/>
              <a:t> za </a:t>
            </a:r>
            <a:r>
              <a:rPr lang="en-US" sz="2800" dirty="0" err="1"/>
              <a:t>specijalnom</a:t>
            </a:r>
            <a:r>
              <a:rPr lang="en-US" sz="2800" dirty="0"/>
              <a:t> </a:t>
            </a:r>
            <a:r>
              <a:rPr lang="en-US" sz="2800" dirty="0" err="1"/>
              <a:t>edukacijom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sličnom</a:t>
            </a:r>
            <a:r>
              <a:rPr lang="en-US" sz="2800" dirty="0"/>
              <a:t> </a:t>
            </a:r>
            <a:r>
              <a:rPr lang="en-US" sz="2800" dirty="0" err="1"/>
              <a:t>podrškom</a:t>
            </a:r>
            <a:r>
              <a:rPr lang="en-US" sz="2800" dirty="0"/>
              <a:t>, </a:t>
            </a:r>
            <a:r>
              <a:rPr lang="en-US" sz="2800" dirty="0" err="1"/>
              <a:t>dobijaju</a:t>
            </a:r>
            <a:r>
              <a:rPr lang="en-US" sz="2800" dirty="0"/>
              <a:t> </a:t>
            </a:r>
            <a:r>
              <a:rPr lang="en-US" sz="2800" dirty="0" err="1"/>
              <a:t>dok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u </a:t>
            </a:r>
            <a:r>
              <a:rPr lang="en-US" sz="2800" dirty="0" err="1"/>
              <a:t>potpunosti</a:t>
            </a:r>
            <a:r>
              <a:rPr lang="en-US" sz="2800" dirty="0"/>
              <a:t> </a:t>
            </a:r>
            <a:r>
              <a:rPr lang="en-US" sz="2800" dirty="0" err="1"/>
              <a:t>uključena</a:t>
            </a:r>
            <a:r>
              <a:rPr lang="en-US" sz="2800" dirty="0"/>
              <a:t> u </a:t>
            </a:r>
            <a:r>
              <a:rPr lang="en-US" sz="2800" dirty="0" err="1"/>
              <a:t>predškolski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istog</a:t>
            </a:r>
            <a:r>
              <a:rPr lang="en-US" sz="2800" dirty="0"/>
              <a:t> </a:t>
            </a:r>
            <a:r>
              <a:rPr lang="en-US" sz="2800" dirty="0" err="1"/>
              <a:t>kalendarskog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, bez </a:t>
            </a:r>
            <a:r>
              <a:rPr lang="en-US" sz="2800" dirty="0" err="1"/>
              <a:t>teškoća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8718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0AE23-249B-5742-E0B6-74CA40DDE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Oblici</a:t>
            </a:r>
            <a:r>
              <a:rPr lang="en-US" sz="2800" dirty="0"/>
              <a:t> </a:t>
            </a:r>
            <a:r>
              <a:rPr lang="en-US" sz="2800" dirty="0" err="1"/>
              <a:t>organizovanosti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mogu</a:t>
            </a:r>
            <a:r>
              <a:rPr lang="en-US" sz="2800" dirty="0"/>
              <a:t> da </a:t>
            </a:r>
            <a:r>
              <a:rPr lang="en-US" sz="2800" dirty="0" err="1"/>
              <a:t>budu</a:t>
            </a:r>
            <a:r>
              <a:rPr lang="en-US" sz="2800" dirty="0"/>
              <a:t> </a:t>
            </a:r>
            <a:r>
              <a:rPr lang="en-US" sz="2800" dirty="0" err="1"/>
              <a:t>različiti</a:t>
            </a:r>
            <a:r>
              <a:rPr lang="en-US" sz="2800" dirty="0"/>
              <a:t>, od </a:t>
            </a:r>
            <a:r>
              <a:rPr lang="en-US" sz="2800" dirty="0" err="1"/>
              <a:t>servisa</a:t>
            </a:r>
            <a:r>
              <a:rPr lang="en-US" sz="2800" dirty="0"/>
              <a:t>, </a:t>
            </a:r>
            <a:r>
              <a:rPr lang="en-US" sz="2800" dirty="0" err="1"/>
              <a:t>preko</a:t>
            </a:r>
            <a:r>
              <a:rPr lang="en-US" sz="2800" dirty="0"/>
              <a:t> </a:t>
            </a:r>
            <a:r>
              <a:rPr lang="en-US" sz="2800" dirty="0" err="1"/>
              <a:t>privatnih</a:t>
            </a:r>
            <a:r>
              <a:rPr lang="en-US" sz="2800" dirty="0"/>
              <a:t> </a:t>
            </a:r>
            <a:r>
              <a:rPr lang="en-US" sz="2800" dirty="0" err="1"/>
              <a:t>obdaništa</a:t>
            </a:r>
            <a:r>
              <a:rPr lang="en-US" sz="2800" dirty="0"/>
              <a:t>, </a:t>
            </a:r>
            <a:r>
              <a:rPr lang="en-US" sz="2800" dirty="0" err="1"/>
              <a:t>centara</a:t>
            </a:r>
            <a:r>
              <a:rPr lang="en-US" sz="2800" dirty="0"/>
              <a:t> </a:t>
            </a:r>
            <a:r>
              <a:rPr lang="en-US" sz="2800" dirty="0" err="1"/>
              <a:t>dnevne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porodične</a:t>
            </a:r>
            <a:r>
              <a:rPr lang="en-US" sz="2800" dirty="0"/>
              <a:t> </a:t>
            </a:r>
            <a:r>
              <a:rPr lang="en-US" sz="2800" dirty="0" err="1"/>
              <a:t>nege</a:t>
            </a:r>
            <a:r>
              <a:rPr lang="en-US" sz="2800" dirty="0"/>
              <a:t>, do </a:t>
            </a:r>
            <a:r>
              <a:rPr lang="en-US" sz="2800" dirty="0" err="1"/>
              <a:t>javnih</a:t>
            </a:r>
            <a:r>
              <a:rPr lang="en-US" sz="2800" dirty="0"/>
              <a:t> </a:t>
            </a:r>
            <a:r>
              <a:rPr lang="en-US" sz="2800" dirty="0" err="1"/>
              <a:t>predškolskih</a:t>
            </a:r>
            <a:r>
              <a:rPr lang="en-US" sz="2800" dirty="0"/>
              <a:t> </a:t>
            </a:r>
            <a:r>
              <a:rPr lang="en-US" sz="2800" dirty="0" err="1"/>
              <a:t>vaspitno-obrazovnih</a:t>
            </a:r>
            <a:r>
              <a:rPr lang="en-US" sz="2800" dirty="0"/>
              <a:t> </a:t>
            </a:r>
            <a:r>
              <a:rPr lang="en-US" sz="2800" dirty="0" err="1"/>
              <a:t>ustanova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2193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7ADFE-ED19-8B7B-FA6A-15EE39AE7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Inkluzija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tipično</a:t>
            </a:r>
            <a:r>
              <a:rPr lang="en-US" sz="2800" dirty="0"/>
              <a:t> </a:t>
            </a:r>
            <a:r>
              <a:rPr lang="en-US" sz="2800" dirty="0" err="1"/>
              <a:t>razvijaju</a:t>
            </a:r>
            <a:r>
              <a:rPr lang="en-US" sz="2800" dirty="0"/>
              <a:t> se </a:t>
            </a:r>
            <a:r>
              <a:rPr lang="en-US" sz="2800" dirty="0" err="1"/>
              <a:t>zasniva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trostrukom</a:t>
            </a:r>
            <a:r>
              <a:rPr lang="en-US" sz="2800" dirty="0"/>
              <a:t> </a:t>
            </a:r>
            <a:r>
              <a:rPr lang="en-US" sz="2800" dirty="0" err="1"/>
              <a:t>obrazloženju</a:t>
            </a:r>
            <a:r>
              <a:rPr lang="sr-Latn-RS" sz="2800" dirty="0"/>
              <a:t>.</a:t>
            </a:r>
          </a:p>
          <a:p>
            <a:r>
              <a:rPr lang="en-US" sz="2800" dirty="0" err="1"/>
              <a:t>Prvo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napostojanje</a:t>
            </a:r>
            <a:r>
              <a:rPr lang="en-US" sz="2800" dirty="0"/>
              <a:t> </a:t>
            </a:r>
            <a:r>
              <a:rPr lang="en-US" sz="2800" dirty="0" err="1"/>
              <a:t>regularnog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grupu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Ova </a:t>
            </a:r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/>
              <a:t>činioca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prisutna</a:t>
            </a:r>
            <a:r>
              <a:rPr lang="en-US" sz="2800" dirty="0"/>
              <a:t> u </a:t>
            </a:r>
            <a:r>
              <a:rPr lang="en-US" sz="2800" dirty="0" err="1"/>
              <a:t>odeljenjima</a:t>
            </a:r>
            <a:r>
              <a:rPr lang="en-US" sz="2800" dirty="0"/>
              <a:t> </a:t>
            </a:r>
            <a:r>
              <a:rPr lang="en-US" sz="2800" dirty="0" err="1"/>
              <a:t>specijalne</a:t>
            </a:r>
            <a:r>
              <a:rPr lang="en-US" sz="2800" dirty="0"/>
              <a:t> </a:t>
            </a:r>
            <a:r>
              <a:rPr lang="en-US" sz="2800" dirty="0" err="1"/>
              <a:t>edukacije</a:t>
            </a:r>
            <a:r>
              <a:rPr lang="en-US" sz="2800" dirty="0"/>
              <a:t> u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nalaze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6270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484BA-24AB-9B47-EB6E-44B4760B2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7760"/>
            <a:ext cx="10210800" cy="4907280"/>
          </a:xfrm>
        </p:spPr>
        <p:txBody>
          <a:bodyPr/>
          <a:lstStyle/>
          <a:p>
            <a:pPr marL="0" indent="0">
              <a:buNone/>
            </a:pPr>
            <a:r>
              <a:rPr lang="sr-Latn-RS" sz="2800" dirty="0"/>
              <a:t>P</a:t>
            </a:r>
            <a:r>
              <a:rPr lang="en-US" sz="2800" dirty="0" err="1"/>
              <a:t>reporučuje</a:t>
            </a:r>
            <a:r>
              <a:rPr lang="en-US" sz="2800" dirty="0"/>
              <a:t> </a:t>
            </a:r>
            <a:r>
              <a:rPr lang="sr-Latn-RS" sz="2800" dirty="0"/>
              <a:t>se </a:t>
            </a:r>
            <a:r>
              <a:rPr lang="en-US" sz="2800" dirty="0"/>
              <a:t>da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omogućiti</a:t>
            </a:r>
            <a:r>
              <a:rPr lang="en-US" sz="2800" dirty="0"/>
              <a:t> </a:t>
            </a:r>
            <a:r>
              <a:rPr lang="en-US" sz="2800" dirty="0" err="1"/>
              <a:t>slobodno</a:t>
            </a:r>
            <a:r>
              <a:rPr lang="en-US" sz="2800" dirty="0"/>
              <a:t>, </a:t>
            </a:r>
            <a:r>
              <a:rPr lang="en-US" sz="2800" dirty="0" err="1"/>
              <a:t>adekvatno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u </a:t>
            </a:r>
            <a:r>
              <a:rPr lang="en-US" sz="2800" dirty="0" err="1"/>
              <a:t>uobičajenom</a:t>
            </a:r>
            <a:r>
              <a:rPr lang="en-US" sz="2800" dirty="0"/>
              <a:t> </a:t>
            </a:r>
            <a:r>
              <a:rPr lang="en-US" sz="2800" dirty="0" err="1"/>
              <a:t>okruženju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To </a:t>
            </a:r>
            <a:r>
              <a:rPr lang="en-US" sz="2800" dirty="0" err="1"/>
              <a:t>podrazumeva</a:t>
            </a:r>
            <a:r>
              <a:rPr lang="en-US" sz="2800" dirty="0"/>
              <a:t> da je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dodatnom</a:t>
            </a:r>
            <a:r>
              <a:rPr lang="en-US" sz="2800" dirty="0"/>
              <a:t> </a:t>
            </a:r>
            <a:r>
              <a:rPr lang="en-US" sz="2800" dirty="0" err="1"/>
              <a:t>podrškom</a:t>
            </a:r>
            <a:r>
              <a:rPr lang="en-US" sz="2800" dirty="0"/>
              <a:t> </a:t>
            </a:r>
            <a:r>
              <a:rPr lang="en-US" sz="2800" dirty="0" err="1"/>
              <a:t>neophodno</a:t>
            </a:r>
            <a:r>
              <a:rPr lang="en-US" sz="2800" dirty="0"/>
              <a:t> </a:t>
            </a:r>
            <a:r>
              <a:rPr lang="en-US" sz="2800" dirty="0" err="1"/>
              <a:t>obezbediti</a:t>
            </a:r>
            <a:r>
              <a:rPr lang="en-US" sz="2800" dirty="0"/>
              <a:t> „</a:t>
            </a:r>
            <a:r>
              <a:rPr lang="en-US" sz="2800" dirty="0" err="1"/>
              <a:t>najmanje</a:t>
            </a:r>
            <a:r>
              <a:rPr lang="en-US" sz="2800" dirty="0"/>
              <a:t> </a:t>
            </a:r>
            <a:r>
              <a:rPr lang="en-US" sz="2800" dirty="0" err="1"/>
              <a:t>moguće</a:t>
            </a:r>
            <a:r>
              <a:rPr lang="en-US" sz="2800" dirty="0"/>
              <a:t> </a:t>
            </a:r>
            <a:r>
              <a:rPr lang="en-US" sz="2800" dirty="0" err="1"/>
              <a:t>restriktivno</a:t>
            </a:r>
            <a:r>
              <a:rPr lang="en-US" sz="2800" dirty="0"/>
              <a:t> </a:t>
            </a:r>
            <a:r>
              <a:rPr lang="en-US" sz="2800" dirty="0" err="1"/>
              <a:t>okruženje</a:t>
            </a:r>
            <a:r>
              <a:rPr lang="en-US" sz="2800" dirty="0"/>
              <a:t>“.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Na </a:t>
            </a:r>
            <a:r>
              <a:rPr lang="en-US" sz="2800" dirty="0" err="1"/>
              <a:t>kraju</a:t>
            </a:r>
            <a:r>
              <a:rPr lang="en-US" sz="2800" dirty="0"/>
              <a:t>, </a:t>
            </a:r>
            <a:r>
              <a:rPr lang="en-US" sz="2800" dirty="0" err="1"/>
              <a:t>smatra</a:t>
            </a:r>
            <a:r>
              <a:rPr lang="en-US" sz="2800" dirty="0"/>
              <a:t> se da </a:t>
            </a:r>
            <a:r>
              <a:rPr lang="en-US" sz="2800" dirty="0" err="1"/>
              <a:t>inkluzija</a:t>
            </a:r>
            <a:r>
              <a:rPr lang="en-US" sz="2800" dirty="0"/>
              <a:t>,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zadovolji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detetove</a:t>
            </a:r>
            <a:r>
              <a:rPr lang="en-US" sz="2800" dirty="0"/>
              <a:t> </a:t>
            </a:r>
            <a:r>
              <a:rPr lang="en-US" sz="2800" dirty="0" err="1"/>
              <a:t>porodice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time </a:t>
            </a:r>
            <a:r>
              <a:rPr lang="en-US" sz="2800" dirty="0" err="1"/>
              <a:t>ispuni</a:t>
            </a:r>
            <a:r>
              <a:rPr lang="en-US" sz="2800" dirty="0"/>
              <a:t> </a:t>
            </a:r>
            <a:r>
              <a:rPr lang="en-US" sz="2800" dirty="0" err="1"/>
              <a:t>uslov</a:t>
            </a:r>
            <a:r>
              <a:rPr lang="en-US" sz="2800" dirty="0"/>
              <a:t> </a:t>
            </a:r>
            <a:r>
              <a:rPr lang="en-US" sz="2800" dirty="0" err="1"/>
              <a:t>najadekvatnijeg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najetičnijeg</a:t>
            </a:r>
            <a:r>
              <a:rPr lang="en-US" sz="2800" dirty="0"/>
              <a:t> </a:t>
            </a:r>
            <a:r>
              <a:rPr lang="en-US" sz="2800" dirty="0" err="1"/>
              <a:t>načina</a:t>
            </a:r>
            <a:r>
              <a:rPr lang="en-US" sz="2800" dirty="0"/>
              <a:t> </a:t>
            </a:r>
            <a:r>
              <a:rPr lang="en-US" sz="2800" dirty="0" err="1"/>
              <a:t>obrazovanja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6537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AA546-0738-3D9C-F399-718EA1D08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740" y="937260"/>
            <a:ext cx="10256520" cy="4983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/>
              <a:t>B</a:t>
            </a:r>
            <a:r>
              <a:rPr lang="en-US" sz="2800" dirty="0" err="1"/>
              <a:t>ez</a:t>
            </a:r>
            <a:r>
              <a:rPr lang="en-US" sz="2800" dirty="0"/>
              <a:t> </a:t>
            </a:r>
            <a:r>
              <a:rPr lang="en-US" sz="2800" dirty="0" err="1"/>
              <a:t>obzira</a:t>
            </a:r>
            <a:r>
              <a:rPr lang="en-US" sz="2800" dirty="0"/>
              <a:t> da li se </a:t>
            </a:r>
            <a:r>
              <a:rPr lang="en-US" sz="2800" dirty="0" err="1"/>
              <a:t>radi</a:t>
            </a:r>
            <a:r>
              <a:rPr lang="en-US" sz="2800" dirty="0"/>
              <a:t> o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,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ciljevi</a:t>
            </a:r>
            <a:r>
              <a:rPr lang="en-US" sz="2800" dirty="0"/>
              <a:t> se </a:t>
            </a:r>
            <a:r>
              <a:rPr lang="en-US" sz="2800" dirty="0" err="1"/>
              <a:t>uglavnom</a:t>
            </a:r>
            <a:r>
              <a:rPr lang="en-US" sz="2800" dirty="0"/>
              <a:t> </a:t>
            </a:r>
            <a:r>
              <a:rPr lang="en-US" sz="2800" dirty="0" err="1"/>
              <a:t>povezuju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jezičkim</a:t>
            </a:r>
            <a:r>
              <a:rPr lang="en-US" sz="2800" dirty="0"/>
              <a:t>, </a:t>
            </a:r>
            <a:r>
              <a:rPr lang="en-US" sz="2800" dirty="0" err="1"/>
              <a:t>kognitivnim</a:t>
            </a:r>
            <a:r>
              <a:rPr lang="en-US" sz="2800" dirty="0"/>
              <a:t>, </a:t>
            </a:r>
            <a:r>
              <a:rPr lang="en-US" sz="2800" dirty="0" err="1"/>
              <a:t>socijalnim</a:t>
            </a:r>
            <a:r>
              <a:rPr lang="en-US" sz="2800" dirty="0"/>
              <a:t>, </a:t>
            </a:r>
            <a:r>
              <a:rPr lang="en-US" sz="2800" dirty="0" err="1"/>
              <a:t>emocionalnim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motornim</a:t>
            </a:r>
            <a:r>
              <a:rPr lang="en-US" sz="2800" dirty="0"/>
              <a:t> </a:t>
            </a:r>
            <a:r>
              <a:rPr lang="en-US" sz="2800" dirty="0" err="1"/>
              <a:t>razvojem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prilagođenim</a:t>
            </a:r>
            <a:r>
              <a:rPr lang="en-US" sz="2800" dirty="0"/>
              <a:t> </a:t>
            </a:r>
            <a:r>
              <a:rPr lang="en-US" sz="2800" dirty="0" err="1"/>
              <a:t>ponašanjem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To </a:t>
            </a:r>
            <a:r>
              <a:rPr lang="en-US" sz="2800" dirty="0" err="1"/>
              <a:t>predstavlja</a:t>
            </a:r>
            <a:r>
              <a:rPr lang="en-US" sz="2800" dirty="0"/>
              <a:t> </a:t>
            </a:r>
            <a:r>
              <a:rPr lang="en-US" sz="2800" dirty="0" err="1"/>
              <a:t>polaznu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za </a:t>
            </a:r>
            <a:r>
              <a:rPr lang="en-US" sz="2800" dirty="0" err="1"/>
              <a:t>kasnije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u </a:t>
            </a:r>
            <a:r>
              <a:rPr lang="en-US" sz="2800" dirty="0" err="1"/>
              <a:t>osnovnoj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srednjoj</a:t>
            </a:r>
            <a:r>
              <a:rPr lang="en-US" sz="2800" dirty="0"/>
              <a:t> </a:t>
            </a:r>
            <a:r>
              <a:rPr lang="en-US" sz="2800" dirty="0" err="1"/>
              <a:t>školi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ciljevi</a:t>
            </a:r>
            <a:r>
              <a:rPr lang="en-US" sz="2800" dirty="0"/>
              <a:t> </a:t>
            </a:r>
            <a:r>
              <a:rPr lang="en-US" sz="2800" dirty="0" err="1"/>
              <a:t>obrazovanja</a:t>
            </a:r>
            <a:r>
              <a:rPr lang="en-US" sz="2800" dirty="0"/>
              <a:t> </a:t>
            </a:r>
            <a:r>
              <a:rPr lang="en-US" sz="2800" dirty="0" err="1"/>
              <a:t>usmereni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sticanje</a:t>
            </a:r>
            <a:r>
              <a:rPr lang="en-US" sz="2800" dirty="0"/>
              <a:t> </a:t>
            </a:r>
            <a:r>
              <a:rPr lang="en-US" sz="2800" dirty="0" err="1"/>
              <a:t>akademskih</a:t>
            </a:r>
            <a:r>
              <a:rPr lang="en-US" sz="2800" dirty="0"/>
              <a:t> </a:t>
            </a:r>
            <a:r>
              <a:rPr lang="en-US" sz="2800" dirty="0" err="1"/>
              <a:t>veština</a:t>
            </a:r>
            <a:r>
              <a:rPr lang="en-US" sz="2800" dirty="0"/>
              <a:t> (</a:t>
            </a:r>
            <a:r>
              <a:rPr lang="en-US" sz="2800" dirty="0" err="1"/>
              <a:t>čitanje</a:t>
            </a:r>
            <a:r>
              <a:rPr lang="en-US" sz="2800" dirty="0"/>
              <a:t>, </a:t>
            </a:r>
            <a:r>
              <a:rPr lang="en-US" sz="2800" dirty="0" err="1"/>
              <a:t>matematika</a:t>
            </a:r>
            <a:r>
              <a:rPr lang="en-US" sz="2800" dirty="0"/>
              <a:t>,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prirodnih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društvenih</a:t>
            </a:r>
            <a:r>
              <a:rPr lang="en-US" sz="2800" dirty="0"/>
              <a:t> </a:t>
            </a:r>
            <a:r>
              <a:rPr lang="en-US" sz="2800" dirty="0" err="1"/>
              <a:t>pojmova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0562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99C3-18AE-D501-D556-E4528AFB6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1763-AB06-5D90-C219-DFB0B9C2A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Konstrukt</a:t>
            </a:r>
            <a:r>
              <a:rPr lang="en-US" sz="3200" dirty="0"/>
              <a:t> </a:t>
            </a:r>
            <a:r>
              <a:rPr lang="en-US" sz="3200" dirty="0" err="1"/>
              <a:t>inkluzije</a:t>
            </a:r>
            <a:r>
              <a:rPr lang="en-US" sz="3200" dirty="0"/>
              <a:t> je </a:t>
            </a:r>
            <a:r>
              <a:rPr lang="en-US" sz="3200" dirty="0" err="1"/>
              <a:t>definisan</a:t>
            </a:r>
            <a:r>
              <a:rPr lang="en-US" sz="3200" dirty="0"/>
              <a:t> u </a:t>
            </a:r>
            <a:r>
              <a:rPr lang="en-US" sz="3200" dirty="0" err="1"/>
              <a:t>više</a:t>
            </a:r>
            <a:r>
              <a:rPr lang="en-US" sz="3200" dirty="0"/>
              <a:t> </a:t>
            </a:r>
            <a:r>
              <a:rPr lang="en-US" sz="3200" dirty="0" err="1"/>
              <a:t>navrata</a:t>
            </a:r>
            <a:r>
              <a:rPr lang="en-US" sz="3200" dirty="0"/>
              <a:t>, </a:t>
            </a:r>
            <a:r>
              <a:rPr lang="en-US" sz="3200" dirty="0" err="1"/>
              <a:t>međutim</a:t>
            </a:r>
            <a:r>
              <a:rPr lang="en-US" sz="3200" dirty="0"/>
              <a:t>, </a:t>
            </a:r>
            <a:r>
              <a:rPr lang="en-US" sz="3200" dirty="0" err="1"/>
              <a:t>jedinstvena</a:t>
            </a:r>
            <a:r>
              <a:rPr lang="en-US" sz="3200" dirty="0"/>
              <a:t> </a:t>
            </a:r>
            <a:r>
              <a:rPr lang="en-US" sz="3200" dirty="0" err="1"/>
              <a:t>definicija</a:t>
            </a:r>
            <a:r>
              <a:rPr lang="en-US" sz="3200" dirty="0"/>
              <a:t> </a:t>
            </a:r>
            <a:r>
              <a:rPr lang="en-US" sz="3200" dirty="0" err="1"/>
              <a:t>inkluzije</a:t>
            </a:r>
            <a:r>
              <a:rPr lang="en-US" sz="3200" dirty="0"/>
              <a:t>, u </a:t>
            </a:r>
            <a:r>
              <a:rPr lang="en-US" sz="3200" dirty="0" err="1"/>
              <a:t>kontekstu</a:t>
            </a:r>
            <a:r>
              <a:rPr lang="en-US" sz="3200" dirty="0"/>
              <a:t> </a:t>
            </a:r>
            <a:r>
              <a:rPr lang="en-US" sz="3200" dirty="0" err="1"/>
              <a:t>ranog</a:t>
            </a:r>
            <a:r>
              <a:rPr lang="en-US" sz="3200" dirty="0"/>
              <a:t> </a:t>
            </a:r>
            <a:r>
              <a:rPr lang="en-US" sz="3200" dirty="0" err="1"/>
              <a:t>obrazovanja</a:t>
            </a:r>
            <a:r>
              <a:rPr lang="en-US" sz="3200" dirty="0"/>
              <a:t>, </a:t>
            </a:r>
            <a:r>
              <a:rPr lang="en-US" sz="3200" dirty="0" err="1"/>
              <a:t>još</a:t>
            </a:r>
            <a:r>
              <a:rPr lang="en-US" sz="3200" dirty="0"/>
              <a:t> </a:t>
            </a:r>
            <a:r>
              <a:rPr lang="en-US" sz="3200" dirty="0" err="1"/>
              <a:t>uvek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u </a:t>
            </a:r>
            <a:r>
              <a:rPr lang="en-US" sz="3200" dirty="0" err="1"/>
              <a:t>potpunosti</a:t>
            </a:r>
            <a:r>
              <a:rPr lang="en-US" sz="3200" dirty="0"/>
              <a:t> </a:t>
            </a:r>
            <a:r>
              <a:rPr lang="en-US" sz="3200" dirty="0" err="1"/>
              <a:t>usvojena</a:t>
            </a:r>
            <a:r>
              <a:rPr lang="en-US" sz="3200" dirty="0"/>
              <a:t>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026297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8E649-447A-B9A7-D97E-F1BC8FE79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Imajući</a:t>
            </a:r>
            <a:r>
              <a:rPr lang="en-US" sz="2800" dirty="0"/>
              <a:t> u </a:t>
            </a:r>
            <a:r>
              <a:rPr lang="en-US" sz="2800" dirty="0" err="1"/>
              <a:t>vidu</a:t>
            </a:r>
            <a:r>
              <a:rPr lang="en-US" sz="2800" dirty="0"/>
              <a:t> da se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pojma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, </a:t>
            </a:r>
            <a:r>
              <a:rPr lang="en-US" sz="2800" dirty="0" err="1"/>
              <a:t>slike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self-</a:t>
            </a:r>
            <a:r>
              <a:rPr lang="en-US" sz="2800" dirty="0" err="1"/>
              <a:t>koncepta</a:t>
            </a:r>
            <a:r>
              <a:rPr lang="en-US" sz="2800" dirty="0"/>
              <a:t> </a:t>
            </a:r>
            <a:r>
              <a:rPr lang="en-US" sz="2800" dirty="0" err="1"/>
              <a:t>uobličava</a:t>
            </a:r>
            <a:r>
              <a:rPr lang="en-US" sz="2800" dirty="0"/>
              <a:t> </a:t>
            </a:r>
            <a:r>
              <a:rPr lang="en-US" sz="2800" dirty="0" err="1"/>
              <a:t>vrlo</a:t>
            </a:r>
            <a:r>
              <a:rPr lang="en-US" sz="2800" dirty="0"/>
              <a:t> </a:t>
            </a:r>
            <a:r>
              <a:rPr lang="en-US" sz="2800" dirty="0" err="1"/>
              <a:t>rano</a:t>
            </a:r>
            <a:r>
              <a:rPr lang="en-US" sz="2800" dirty="0"/>
              <a:t>,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formiranje</a:t>
            </a:r>
            <a:r>
              <a:rPr lang="en-US" sz="2800" dirty="0"/>
              <a:t> </a:t>
            </a:r>
            <a:r>
              <a:rPr lang="en-US" sz="2800" dirty="0" err="1"/>
              <a:t>značajno</a:t>
            </a:r>
            <a:r>
              <a:rPr lang="en-US" sz="2800" dirty="0"/>
              <a:t> </a:t>
            </a:r>
            <a:r>
              <a:rPr lang="en-US" sz="2800" dirty="0" err="1"/>
              <a:t>utiču</a:t>
            </a:r>
            <a:r>
              <a:rPr lang="en-US" sz="2800" dirty="0"/>
              <a:t> </a:t>
            </a:r>
            <a:r>
              <a:rPr lang="en-US" sz="2800" dirty="0" err="1"/>
              <a:t>vršnjaci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boravak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 u </a:t>
            </a:r>
            <a:r>
              <a:rPr lang="en-US" sz="2800" dirty="0" err="1"/>
              <a:t>adekvatnim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, </a:t>
            </a:r>
            <a:r>
              <a:rPr lang="en-US" sz="2800" dirty="0" err="1"/>
              <a:t>ranom</a:t>
            </a:r>
            <a:r>
              <a:rPr lang="en-US" sz="2800" dirty="0"/>
              <a:t> </a:t>
            </a:r>
            <a:r>
              <a:rPr lang="en-US" sz="2800" dirty="0" err="1"/>
              <a:t>inkluzijom</a:t>
            </a:r>
            <a:r>
              <a:rPr lang="en-US" sz="2800" dirty="0"/>
              <a:t> se </a:t>
            </a:r>
            <a:r>
              <a:rPr lang="en-US" sz="2800" dirty="0" err="1"/>
              <a:t>omogućava</a:t>
            </a:r>
            <a:r>
              <a:rPr lang="en-US" sz="2800" dirty="0"/>
              <a:t> da se </a:t>
            </a:r>
            <a:r>
              <a:rPr lang="en-US" sz="2800" dirty="0" err="1"/>
              <a:t>doživljaj</a:t>
            </a:r>
            <a:r>
              <a:rPr lang="en-US" sz="2800" dirty="0"/>
              <a:t> </a:t>
            </a:r>
            <a:r>
              <a:rPr lang="en-US" sz="2800" dirty="0" err="1"/>
              <a:t>sebe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razvija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pravilan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očekivan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9936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571AA-2A2C-E86B-1501-22E23ED1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Specifičnosti predškolskog inkluzivnog vaspitanja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6F7A3-C48F-0AC4-0A6B-A86CA6CE7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Kvalitet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detetom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najveće</a:t>
            </a:r>
            <a:r>
              <a:rPr lang="en-US" sz="2800" dirty="0"/>
              <a:t> </a:t>
            </a:r>
            <a:r>
              <a:rPr lang="en-US" sz="2800" dirty="0" err="1"/>
              <a:t>dugoročne</a:t>
            </a:r>
            <a:r>
              <a:rPr lang="en-US" sz="2800" dirty="0"/>
              <a:t> </a:t>
            </a:r>
            <a:r>
              <a:rPr lang="en-US" sz="2800" dirty="0" err="1"/>
              <a:t>posledice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njegovih</a:t>
            </a:r>
            <a:r>
              <a:rPr lang="en-US" sz="2800" dirty="0"/>
              <a:t> </a:t>
            </a:r>
            <a:r>
              <a:rPr lang="en-US" sz="2800" dirty="0" err="1"/>
              <a:t>kompetencija</a:t>
            </a:r>
            <a:r>
              <a:rPr lang="en-US" sz="2800" dirty="0"/>
              <a:t>, a ta </a:t>
            </a:r>
            <a:r>
              <a:rPr lang="en-US" sz="2800" dirty="0" err="1"/>
              <a:t>specifičnost</a:t>
            </a:r>
            <a:r>
              <a:rPr lang="en-US" sz="2800" dirty="0"/>
              <a:t> </a:t>
            </a:r>
            <a:r>
              <a:rPr lang="en-US" sz="2800" dirty="0" err="1"/>
              <a:t>dodatno</a:t>
            </a:r>
            <a:r>
              <a:rPr lang="en-US" sz="2800" dirty="0"/>
              <a:t> </a:t>
            </a:r>
            <a:r>
              <a:rPr lang="en-US" sz="2800" dirty="0" err="1"/>
              <a:t>dolazi</a:t>
            </a:r>
            <a:r>
              <a:rPr lang="en-US" sz="2800" dirty="0"/>
              <a:t> do </a:t>
            </a:r>
            <a:r>
              <a:rPr lang="en-US" sz="2800" dirty="0" err="1"/>
              <a:t>izražaja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</a:t>
            </a:r>
            <a:endParaRPr lang="sr-Latn-RS" sz="2800" dirty="0"/>
          </a:p>
          <a:p>
            <a:r>
              <a:rPr lang="en-US" sz="2800" dirty="0"/>
              <a:t> </a:t>
            </a:r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efekti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ovog</a:t>
            </a:r>
            <a:r>
              <a:rPr lang="en-US" sz="2800" dirty="0"/>
              <a:t> </a:t>
            </a:r>
            <a:r>
              <a:rPr lang="en-US" sz="2800" dirty="0" err="1"/>
              <a:t>uzrasnog</a:t>
            </a:r>
            <a:r>
              <a:rPr lang="en-US" sz="2800" dirty="0"/>
              <a:t> </a:t>
            </a:r>
            <a:r>
              <a:rPr lang="en-US" sz="2800" dirty="0" err="1"/>
              <a:t>nivoa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determinisani</a:t>
            </a:r>
            <a:r>
              <a:rPr lang="en-US" sz="2800" dirty="0"/>
              <a:t> </a:t>
            </a:r>
            <a:r>
              <a:rPr lang="en-US" sz="2800" dirty="0" err="1"/>
              <a:t>opštim</a:t>
            </a:r>
            <a:r>
              <a:rPr lang="en-US" sz="2800" dirty="0"/>
              <a:t> </a:t>
            </a:r>
            <a:r>
              <a:rPr lang="en-US" sz="2800" dirty="0" err="1"/>
              <a:t>kvalitetima</a:t>
            </a:r>
            <a:r>
              <a:rPr lang="en-US" sz="2800" dirty="0"/>
              <a:t> </a:t>
            </a:r>
            <a:r>
              <a:rPr lang="en-US" sz="2800" dirty="0" err="1"/>
              <a:t>jednog</a:t>
            </a:r>
            <a:r>
              <a:rPr lang="en-US" sz="2800" dirty="0"/>
              <a:t> </a:t>
            </a:r>
            <a:r>
              <a:rPr lang="en-US" sz="2800" dirty="0" err="1"/>
              <a:t>obrazovno-vaspitnog</a:t>
            </a:r>
            <a:r>
              <a:rPr lang="en-US" sz="2800" dirty="0"/>
              <a:t> </a:t>
            </a:r>
            <a:r>
              <a:rPr lang="en-US" sz="2800" dirty="0" err="1"/>
              <a:t>sistema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0856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7312F-D2BF-5F97-49D3-A71B5FDB2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prostora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za </a:t>
            </a:r>
            <a:r>
              <a:rPr lang="en-US" sz="2800" dirty="0" err="1"/>
              <a:t>inkluzivni</a:t>
            </a:r>
            <a:r>
              <a:rPr lang="en-US" sz="2800" dirty="0"/>
              <a:t> rad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zahtevaju</a:t>
            </a:r>
            <a:r>
              <a:rPr lang="en-US" sz="2800" dirty="0"/>
              <a:t> </a:t>
            </a:r>
            <a:r>
              <a:rPr lang="en-US" sz="2800" dirty="0" err="1"/>
              <a:t>dodatnu</a:t>
            </a:r>
            <a:r>
              <a:rPr lang="en-US" sz="2800" dirty="0"/>
              <a:t> </a:t>
            </a:r>
            <a:r>
              <a:rPr lang="en-US" sz="2800" dirty="0" err="1"/>
              <a:t>pomoć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.</a:t>
            </a:r>
            <a:endParaRPr lang="sr-Latn-RS" sz="2800" dirty="0"/>
          </a:p>
          <a:p>
            <a:r>
              <a:rPr lang="en-US" sz="2800" dirty="0"/>
              <a:t> </a:t>
            </a:r>
            <a:r>
              <a:rPr lang="en-US" sz="2800" dirty="0" err="1"/>
              <a:t>Predškolsko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se po </a:t>
            </a:r>
            <a:r>
              <a:rPr lang="en-US" sz="2800" dirty="0" err="1"/>
              <a:t>mnogo</a:t>
            </a:r>
            <a:r>
              <a:rPr lang="en-US" sz="2800" dirty="0"/>
              <a:t> </a:t>
            </a:r>
            <a:r>
              <a:rPr lang="en-US" sz="2800" dirty="0" err="1"/>
              <a:t>čemu</a:t>
            </a:r>
            <a:r>
              <a:rPr lang="en-US" sz="2800" dirty="0"/>
              <a:t> </a:t>
            </a:r>
            <a:r>
              <a:rPr lang="en-US" sz="2800" dirty="0" err="1"/>
              <a:t>razlikuje</a:t>
            </a:r>
            <a:r>
              <a:rPr lang="en-US" sz="2800" dirty="0"/>
              <a:t> od </a:t>
            </a:r>
            <a:r>
              <a:rPr lang="en-US" sz="2800" dirty="0" err="1"/>
              <a:t>osnovnoškolskog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srednjoškolskog</a:t>
            </a:r>
            <a:r>
              <a:rPr lang="en-US" sz="2800" dirty="0"/>
              <a:t>, a </a:t>
            </a:r>
            <a:r>
              <a:rPr lang="en-US" sz="2800" dirty="0" err="1"/>
              <a:t>kada</a:t>
            </a:r>
            <a:r>
              <a:rPr lang="en-US" sz="2800" dirty="0"/>
              <a:t> se tome </a:t>
            </a:r>
            <a:r>
              <a:rPr lang="en-US" sz="2800" dirty="0" err="1"/>
              <a:t>doda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inkluzivna</a:t>
            </a:r>
            <a:r>
              <a:rPr lang="en-US" sz="2800" dirty="0"/>
              <a:t> </a:t>
            </a:r>
            <a:r>
              <a:rPr lang="en-US" sz="2800" dirty="0" err="1"/>
              <a:t>nastava</a:t>
            </a:r>
            <a:r>
              <a:rPr lang="en-US" sz="2800" dirty="0"/>
              <a:t>, </a:t>
            </a:r>
            <a:r>
              <a:rPr lang="en-US" sz="2800" dirty="0" err="1"/>
              <a:t>uočavaju</a:t>
            </a:r>
            <a:r>
              <a:rPr lang="en-US" sz="2800" dirty="0"/>
              <a:t> se </a:t>
            </a:r>
            <a:r>
              <a:rPr lang="en-US" sz="2800" dirty="0" err="1"/>
              <a:t>brojni</a:t>
            </a:r>
            <a:r>
              <a:rPr lang="en-US" sz="2800" dirty="0"/>
              <a:t> </a:t>
            </a:r>
            <a:r>
              <a:rPr lang="en-US" sz="2800" dirty="0" err="1"/>
              <a:t>momenti</a:t>
            </a:r>
            <a:r>
              <a:rPr lang="en-US" sz="2800" dirty="0"/>
              <a:t> koji </a:t>
            </a:r>
            <a:r>
              <a:rPr lang="en-US" sz="2800" dirty="0" err="1"/>
              <a:t>obeležavaju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razlikuju</a:t>
            </a:r>
            <a:r>
              <a:rPr lang="en-US" sz="2800" dirty="0"/>
              <a:t> </a:t>
            </a:r>
            <a:r>
              <a:rPr lang="en-US" sz="2800" dirty="0" err="1"/>
              <a:t>inkluziju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od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</a:t>
            </a:r>
            <a:r>
              <a:rPr lang="en-US" sz="2800" dirty="0" err="1"/>
              <a:t>osnovne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srednje</a:t>
            </a:r>
            <a:r>
              <a:rPr lang="en-US" sz="2800" dirty="0"/>
              <a:t> </a:t>
            </a:r>
            <a:r>
              <a:rPr lang="en-US" sz="2800" dirty="0" err="1"/>
              <a:t>škole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1916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7A001-E562-40AB-CFB1-26F03C8D0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Činioci koji doprinose jedinstvenosti predškolske inkluzije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39F5-1E67-2647-F128-F0C41978B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1</a:t>
            </a:r>
            <a:r>
              <a:rPr lang="sr-Latn-RS" sz="2800" dirty="0"/>
              <a:t>.Priroda razvoja predškolskog deteta i predškolska vaspitna praksa</a:t>
            </a:r>
          </a:p>
          <a:p>
            <a:pPr marL="0" indent="0">
              <a:buNone/>
            </a:pPr>
            <a:r>
              <a:rPr lang="sr-Latn-RS" sz="2800" dirty="0"/>
              <a:t>2.Organizaciona struktura</a:t>
            </a:r>
          </a:p>
          <a:p>
            <a:pPr marL="0" indent="0">
              <a:buNone/>
            </a:pPr>
            <a:r>
              <a:rPr lang="sr-Latn-RS" sz="2800" dirty="0"/>
              <a:t>3.Priprema vaspitača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0041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3844-38E7-ECC0-B085-13137BA8E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Razvojne</a:t>
            </a:r>
            <a:r>
              <a:rPr lang="en-US" sz="2800" dirty="0"/>
              <a:t> </a:t>
            </a:r>
            <a:r>
              <a:rPr lang="en-US" sz="2800" dirty="0" err="1"/>
              <a:t>specifičnosti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zakonitosti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odlikuju</a:t>
            </a:r>
            <a:r>
              <a:rPr lang="en-US" sz="2800" dirty="0"/>
              <a:t> se </a:t>
            </a:r>
            <a:r>
              <a:rPr lang="en-US" sz="2800" dirty="0" err="1"/>
              <a:t>najbržim</a:t>
            </a:r>
            <a:r>
              <a:rPr lang="en-US" sz="2800" dirty="0"/>
              <a:t> </a:t>
            </a:r>
            <a:r>
              <a:rPr lang="en-US" sz="2800" dirty="0" err="1"/>
              <a:t>promenama</a:t>
            </a:r>
            <a:r>
              <a:rPr lang="en-US" sz="2800" dirty="0"/>
              <a:t> u </a:t>
            </a:r>
            <a:r>
              <a:rPr lang="en-US" sz="2800" dirty="0" err="1"/>
              <a:t>motornom</a:t>
            </a:r>
            <a:r>
              <a:rPr lang="en-US" sz="2800" dirty="0"/>
              <a:t>, </a:t>
            </a:r>
            <a:r>
              <a:rPr lang="en-US" sz="2800" dirty="0" err="1"/>
              <a:t>kognitivnom</a:t>
            </a:r>
            <a:r>
              <a:rPr lang="en-US" sz="2800" dirty="0"/>
              <a:t>, socio-</a:t>
            </a:r>
            <a:r>
              <a:rPr lang="en-US" sz="2800" dirty="0" err="1"/>
              <a:t>emocionalnom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aspektima</a:t>
            </a:r>
            <a:r>
              <a:rPr lang="en-US" sz="2800" dirty="0"/>
              <a:t> </a:t>
            </a:r>
            <a:r>
              <a:rPr lang="en-US" sz="2800" dirty="0" err="1"/>
              <a:t>razvojnih</a:t>
            </a:r>
            <a:r>
              <a:rPr lang="en-US" sz="2800" dirty="0"/>
              <a:t> </a:t>
            </a:r>
            <a:r>
              <a:rPr lang="en-US" sz="2800" dirty="0" err="1"/>
              <a:t>tendencija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U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razvojnom</a:t>
            </a:r>
            <a:r>
              <a:rPr lang="en-US" sz="2800" dirty="0"/>
              <a:t> </a:t>
            </a:r>
            <a:r>
              <a:rPr lang="en-US" sz="2800" dirty="0" err="1"/>
              <a:t>periodu</a:t>
            </a:r>
            <a:r>
              <a:rPr lang="en-US" sz="2800" dirty="0"/>
              <a:t> se </a:t>
            </a:r>
            <a:r>
              <a:rPr lang="en-US" sz="2800" dirty="0" err="1"/>
              <a:t>usmeravaju</a:t>
            </a:r>
            <a:r>
              <a:rPr lang="en-US" sz="2800" dirty="0"/>
              <a:t> </a:t>
            </a:r>
            <a:r>
              <a:rPr lang="en-US" sz="2800" dirty="0" err="1"/>
              <a:t>razvojni</a:t>
            </a:r>
            <a:r>
              <a:rPr lang="en-US" sz="2800" dirty="0"/>
              <a:t> </a:t>
            </a:r>
            <a:r>
              <a:rPr lang="en-US" sz="2800" dirty="0" err="1"/>
              <a:t>procesi</a:t>
            </a:r>
            <a:r>
              <a:rPr lang="en-US" sz="2800" dirty="0"/>
              <a:t> koji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detetu</a:t>
            </a:r>
            <a:r>
              <a:rPr lang="en-US" sz="2800" dirty="0"/>
              <a:t>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angažovanje</a:t>
            </a:r>
            <a:r>
              <a:rPr lang="en-US" sz="2800" dirty="0"/>
              <a:t> u </a:t>
            </a:r>
            <a:r>
              <a:rPr lang="en-US" sz="2800" dirty="0" err="1"/>
              <a:t>jezičkim</a:t>
            </a:r>
            <a:r>
              <a:rPr lang="en-US" sz="2800" dirty="0"/>
              <a:t>, </a:t>
            </a:r>
            <a:r>
              <a:rPr lang="en-US" sz="2800" dirty="0" err="1"/>
              <a:t>socijalnim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kognitivnim</a:t>
            </a:r>
            <a:r>
              <a:rPr lang="en-US" sz="2800" dirty="0"/>
              <a:t> </a:t>
            </a:r>
            <a:r>
              <a:rPr lang="en-US" sz="2800" dirty="0" err="1"/>
              <a:t>kompetencijama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sticanju</a:t>
            </a:r>
            <a:r>
              <a:rPr lang="sr-Latn-RS" sz="2800" dirty="0"/>
              <a:t> znanja.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2941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0FDB6-4D31-71EE-BB97-CA1C875CE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Senzibilizacija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ranom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umnogome</a:t>
            </a:r>
            <a:r>
              <a:rPr lang="en-US" sz="2800" dirty="0"/>
              <a:t> </a:t>
            </a:r>
            <a:r>
              <a:rPr lang="en-US" sz="2800" dirty="0" err="1"/>
              <a:t>determiniše</a:t>
            </a:r>
            <a:r>
              <a:rPr lang="en-US" sz="2800" dirty="0"/>
              <a:t> </a:t>
            </a:r>
            <a:r>
              <a:rPr lang="en-US" sz="2800" dirty="0" err="1"/>
              <a:t>formiranje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razvojnjegovog</a:t>
            </a:r>
            <a:r>
              <a:rPr lang="en-US" sz="2800" dirty="0"/>
              <a:t> </a:t>
            </a:r>
            <a:r>
              <a:rPr lang="en-US" sz="2800" dirty="0" err="1"/>
              <a:t>kognitivnog</a:t>
            </a:r>
            <a:r>
              <a:rPr lang="en-US" sz="2800" dirty="0"/>
              <a:t> </a:t>
            </a:r>
            <a:r>
              <a:rPr lang="en-US" sz="2800" dirty="0" err="1"/>
              <a:t>stila</a:t>
            </a:r>
            <a:r>
              <a:rPr lang="en-US" sz="2800" dirty="0"/>
              <a:t>, </a:t>
            </a:r>
            <a:r>
              <a:rPr lang="en-US" sz="2800" dirty="0" err="1"/>
              <a:t>životne</a:t>
            </a:r>
            <a:r>
              <a:rPr lang="en-US" sz="2800" dirty="0"/>
              <a:t> </a:t>
            </a:r>
            <a:r>
              <a:rPr lang="en-US" sz="2800" dirty="0" err="1"/>
              <a:t>filozofije</a:t>
            </a:r>
            <a:r>
              <a:rPr lang="en-US" sz="2800" dirty="0"/>
              <a:t>, </a:t>
            </a:r>
            <a:r>
              <a:rPr lang="en-US" sz="2800" dirty="0" err="1"/>
              <a:t>sistema</a:t>
            </a:r>
            <a:r>
              <a:rPr lang="en-US" sz="2800" dirty="0"/>
              <a:t> </a:t>
            </a:r>
            <a:r>
              <a:rPr lang="en-US" sz="2800" dirty="0" err="1"/>
              <a:t>vrednosti</a:t>
            </a:r>
            <a:r>
              <a:rPr lang="en-US" sz="2800" dirty="0"/>
              <a:t>, </a:t>
            </a:r>
            <a:r>
              <a:rPr lang="en-US" sz="2800" dirty="0" err="1"/>
              <a:t>stava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obrazovanju</a:t>
            </a:r>
            <a:r>
              <a:rPr lang="en-US" sz="2800" dirty="0"/>
              <a:t>, </a:t>
            </a:r>
            <a:r>
              <a:rPr lang="en-US" sz="2800" dirty="0" err="1"/>
              <a:t>odnosa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obavezama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motiva</a:t>
            </a:r>
            <a:r>
              <a:rPr lang="en-US" sz="2800" dirty="0"/>
              <a:t> za </a:t>
            </a:r>
            <a:r>
              <a:rPr lang="en-US" sz="2800" dirty="0" err="1"/>
              <a:t>postignućem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Boravak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rani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 </a:t>
            </a:r>
            <a:r>
              <a:rPr lang="en-US" sz="2800" dirty="0" err="1"/>
              <a:t>ključni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za </a:t>
            </a:r>
            <a:r>
              <a:rPr lang="en-US" sz="2800" dirty="0" err="1"/>
              <a:t>dugoročnu</a:t>
            </a:r>
            <a:r>
              <a:rPr lang="en-US" sz="2800" dirty="0"/>
              <a:t> </a:t>
            </a:r>
            <a:r>
              <a:rPr lang="en-US" sz="2800" dirty="0" err="1"/>
              <a:t>socijalnu</a:t>
            </a:r>
            <a:r>
              <a:rPr lang="en-US" sz="2800" dirty="0"/>
              <a:t> </a:t>
            </a:r>
            <a:r>
              <a:rPr lang="en-US" sz="2800" dirty="0" err="1"/>
              <a:t>prilagođenost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kasnijeg</a:t>
            </a:r>
            <a:r>
              <a:rPr lang="en-US" sz="2800" dirty="0"/>
              <a:t> </a:t>
            </a:r>
            <a:r>
              <a:rPr lang="en-US" sz="2800" dirty="0" err="1"/>
              <a:t>života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8463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0190D-5A77-DC05-E912-93531C479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nastavna</a:t>
            </a:r>
            <a:r>
              <a:rPr lang="en-US" sz="2800" dirty="0"/>
              <a:t> </a:t>
            </a:r>
            <a:r>
              <a:rPr lang="en-US" sz="2800" dirty="0" err="1"/>
              <a:t>praksa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specifičnosti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Ona je pod </a:t>
            </a:r>
            <a:r>
              <a:rPr lang="en-US" sz="2800" dirty="0" err="1"/>
              <a:t>najvećim</a:t>
            </a:r>
            <a:r>
              <a:rPr lang="en-US" sz="2800" dirty="0"/>
              <a:t> </a:t>
            </a:r>
            <a:r>
              <a:rPr lang="en-US" sz="2800" dirty="0" err="1"/>
              <a:t>uticajem</a:t>
            </a:r>
            <a:r>
              <a:rPr lang="en-US" sz="2800" dirty="0"/>
              <a:t> </a:t>
            </a:r>
            <a:r>
              <a:rPr lang="en-US" sz="2800" dirty="0" err="1"/>
              <a:t>dečijeg</a:t>
            </a:r>
            <a:r>
              <a:rPr lang="en-US" sz="2800" dirty="0"/>
              <a:t> </a:t>
            </a:r>
            <a:r>
              <a:rPr lang="en-US" sz="2800" dirty="0" err="1"/>
              <a:t>individualnog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samostalnog</a:t>
            </a:r>
            <a:r>
              <a:rPr lang="en-US" sz="2800" dirty="0"/>
              <a:t> </a:t>
            </a:r>
            <a:r>
              <a:rPr lang="en-US" sz="2800" dirty="0" err="1"/>
              <a:t>izražavanja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veću</a:t>
            </a:r>
            <a:r>
              <a:rPr lang="en-US" sz="2800" dirty="0"/>
              <a:t> </a:t>
            </a:r>
            <a:r>
              <a:rPr lang="en-US" sz="2800" dirty="0" err="1"/>
              <a:t>fleksibilnost</a:t>
            </a:r>
            <a:r>
              <a:rPr lang="en-US" sz="2800" dirty="0"/>
              <a:t> u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44856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BE8-EAB6-FBC9-F053-D11DF5F16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731520"/>
            <a:ext cx="9845040" cy="5303520"/>
          </a:xfrm>
        </p:spPr>
        <p:txBody>
          <a:bodyPr>
            <a:noAutofit/>
          </a:bodyPr>
          <a:lstStyle/>
          <a:p>
            <a:r>
              <a:rPr lang="en-US" sz="2800" dirty="0" err="1"/>
              <a:t>Prihvaćene</a:t>
            </a:r>
            <a:r>
              <a:rPr lang="en-US" sz="2800" dirty="0"/>
              <a:t> </a:t>
            </a:r>
            <a:r>
              <a:rPr lang="en-US" sz="2800" dirty="0" err="1"/>
              <a:t>nastavne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za </a:t>
            </a:r>
            <a:r>
              <a:rPr lang="en-US" sz="2800" dirty="0" err="1"/>
              <a:t>decu</a:t>
            </a:r>
            <a:r>
              <a:rPr lang="en-US" sz="2800" dirty="0"/>
              <a:t> </a:t>
            </a:r>
            <a:r>
              <a:rPr lang="en-US" sz="2800" dirty="0" err="1"/>
              <a:t>tipičnog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onu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su</a:t>
            </a:r>
            <a:r>
              <a:rPr lang="en-US" sz="2800" dirty="0"/>
              <a:t> one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samoinicijativno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gde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aktivno</a:t>
            </a:r>
            <a:r>
              <a:rPr lang="en-US" sz="2800" dirty="0"/>
              <a:t> </a:t>
            </a:r>
            <a:r>
              <a:rPr lang="en-US" sz="2800" dirty="0" err="1"/>
              <a:t>fizički</a:t>
            </a:r>
            <a:r>
              <a:rPr lang="en-US" sz="2800" dirty="0"/>
              <a:t> </a:t>
            </a:r>
            <a:r>
              <a:rPr lang="en-US" sz="2800" dirty="0" err="1"/>
              <a:t>angažovana</a:t>
            </a:r>
            <a:r>
              <a:rPr lang="en-US" sz="2800" dirty="0"/>
              <a:t> </a:t>
            </a:r>
            <a:r>
              <a:rPr lang="en-US" sz="2800" dirty="0" err="1"/>
              <a:t>jedno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drugom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okolini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</a:p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umerenim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izraženim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</a:t>
            </a:r>
            <a:r>
              <a:rPr lang="en-US" sz="2800" dirty="0" err="1"/>
              <a:t>ostvaruju</a:t>
            </a:r>
            <a:r>
              <a:rPr lang="en-US" sz="2800" dirty="0"/>
              <a:t> </a:t>
            </a:r>
            <a:r>
              <a:rPr lang="en-US" sz="2800" dirty="0" err="1"/>
              <a:t>manju</a:t>
            </a:r>
            <a:r>
              <a:rPr lang="en-US" sz="2800" dirty="0"/>
              <a:t> </a:t>
            </a:r>
            <a:r>
              <a:rPr lang="en-US" sz="2800" dirty="0" err="1"/>
              <a:t>interakciju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ostala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sr-Latn-R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5514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954B9-5521-3C1B-F00E-388FE4028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Zbog</a:t>
            </a:r>
            <a:r>
              <a:rPr lang="en-US" sz="2800" dirty="0"/>
              <a:t> toga se u </a:t>
            </a:r>
            <a:r>
              <a:rPr lang="en-US" sz="2800" dirty="0" err="1"/>
              <a:t>inkluzivnom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primenjuju</a:t>
            </a:r>
            <a:r>
              <a:rPr lang="en-US" sz="2800" dirty="0"/>
              <a:t> </a:t>
            </a:r>
            <a:r>
              <a:rPr lang="en-US" sz="2800" dirty="0" err="1"/>
              <a:t>nastavne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društvenu</a:t>
            </a:r>
            <a:r>
              <a:rPr lang="en-US" sz="2800" dirty="0"/>
              <a:t> </a:t>
            </a:r>
            <a:r>
              <a:rPr lang="en-US" sz="2800" dirty="0" err="1"/>
              <a:t>interakciju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 </a:t>
            </a:r>
            <a:r>
              <a:rPr lang="en-US" sz="2800" dirty="0" err="1"/>
              <a:t>Neke</a:t>
            </a:r>
            <a:r>
              <a:rPr lang="en-US" sz="2800" dirty="0"/>
              <a:t> od </a:t>
            </a:r>
            <a:r>
              <a:rPr lang="en-US" sz="2800" dirty="0" err="1"/>
              <a:t>njih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: </a:t>
            </a:r>
            <a:r>
              <a:rPr lang="en-US" sz="2800" dirty="0" err="1"/>
              <a:t>strukturisana</a:t>
            </a:r>
            <a:r>
              <a:rPr lang="en-US" sz="2800" dirty="0"/>
              <a:t> </a:t>
            </a:r>
            <a:r>
              <a:rPr lang="en-US" sz="2800" dirty="0" err="1"/>
              <a:t>igra</a:t>
            </a:r>
            <a:r>
              <a:rPr lang="en-US" sz="2800" dirty="0"/>
              <a:t> </a:t>
            </a:r>
            <a:r>
              <a:rPr lang="sr-Latn-RS" sz="2800" dirty="0"/>
              <a:t>,</a:t>
            </a:r>
            <a:r>
              <a:rPr lang="en-US" sz="2800" dirty="0" err="1"/>
              <a:t>zajedničke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prijatelja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direktna</a:t>
            </a:r>
            <a:r>
              <a:rPr lang="en-US" sz="2800" dirty="0"/>
              <a:t> </a:t>
            </a:r>
            <a:r>
              <a:rPr lang="en-US" sz="2800" dirty="0" err="1"/>
              <a:t>podrška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u </a:t>
            </a:r>
            <a:r>
              <a:rPr lang="en-US" sz="2800" dirty="0" err="1"/>
              <a:t>obavljanju</a:t>
            </a:r>
            <a:r>
              <a:rPr lang="en-US" sz="2800" dirty="0"/>
              <a:t> </a:t>
            </a:r>
            <a:r>
              <a:rPr lang="en-US" sz="2800" dirty="0" err="1"/>
              <a:t>uobičajenih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u </a:t>
            </a:r>
            <a:r>
              <a:rPr lang="en-US" sz="2800" dirty="0" err="1"/>
              <a:t>učionici</a:t>
            </a:r>
            <a:r>
              <a:rPr lang="en-US" sz="2800" dirty="0"/>
              <a:t> Na taj </a:t>
            </a:r>
            <a:r>
              <a:rPr lang="en-US" sz="2800" dirty="0" err="1"/>
              <a:t>način</a:t>
            </a:r>
            <a:r>
              <a:rPr lang="en-US" sz="2800" dirty="0"/>
              <a:t>, </a:t>
            </a:r>
            <a:r>
              <a:rPr lang="en-US" sz="2800" dirty="0" err="1"/>
              <a:t>direktno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posredan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podržavaju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integraciju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dovodi</a:t>
            </a:r>
            <a:r>
              <a:rPr lang="en-US" sz="2800" dirty="0"/>
              <a:t> do </a:t>
            </a:r>
            <a:r>
              <a:rPr lang="en-US" sz="2800" dirty="0" err="1"/>
              <a:t>pozitivnih</a:t>
            </a:r>
            <a:r>
              <a:rPr lang="en-US" sz="2800" dirty="0"/>
              <a:t> </a:t>
            </a:r>
            <a:r>
              <a:rPr lang="en-US" sz="2800" dirty="0" err="1"/>
              <a:t>promena</a:t>
            </a:r>
            <a:r>
              <a:rPr lang="en-US" sz="2800" dirty="0"/>
              <a:t> u </a:t>
            </a:r>
            <a:r>
              <a:rPr lang="en-US" sz="2800" dirty="0" err="1"/>
              <a:t>interakciji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</a:t>
            </a:r>
            <a:r>
              <a:rPr lang="sr-Latn-RS" sz="2800" dirty="0"/>
              <a:t>u razvoju.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1881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9D209-C150-224D-362D-9E52332C1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Visok</a:t>
            </a:r>
            <a:r>
              <a:rPr lang="en-US" sz="2800" dirty="0"/>
              <a:t> </a:t>
            </a:r>
            <a:r>
              <a:rPr lang="en-US" sz="2800" dirty="0" err="1"/>
              <a:t>nivo</a:t>
            </a:r>
            <a:r>
              <a:rPr lang="en-US" sz="2800" dirty="0"/>
              <a:t> </a:t>
            </a:r>
            <a:r>
              <a:rPr lang="en-US" sz="2800" dirty="0" err="1"/>
              <a:t>zahteva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suočava</a:t>
            </a:r>
            <a:r>
              <a:rPr lang="en-US" sz="2800" dirty="0"/>
              <a:t> </a:t>
            </a:r>
            <a:r>
              <a:rPr lang="en-US" sz="2800" dirty="0" err="1"/>
              <a:t>većinu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brojnim</a:t>
            </a:r>
            <a:r>
              <a:rPr lang="en-US" sz="2800" dirty="0"/>
              <a:t> </a:t>
            </a:r>
            <a:r>
              <a:rPr lang="en-US" sz="2800" dirty="0" err="1"/>
              <a:t>teškoćama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problemima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kojima</a:t>
            </a:r>
            <a:r>
              <a:rPr lang="en-US" sz="2800" dirty="0"/>
              <a:t> </a:t>
            </a:r>
            <a:r>
              <a:rPr lang="en-US" sz="2800" dirty="0" err="1"/>
              <a:t>oni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se </a:t>
            </a:r>
            <a:r>
              <a:rPr lang="en-US" sz="2800" dirty="0" err="1"/>
              <a:t>izbore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ih</a:t>
            </a:r>
            <a:r>
              <a:rPr lang="en-US" sz="2800" dirty="0"/>
              <a:t> </a:t>
            </a:r>
            <a:r>
              <a:rPr lang="en-US" sz="2800" dirty="0" err="1"/>
              <a:t>reše</a:t>
            </a:r>
            <a:r>
              <a:rPr lang="en-US" sz="2800" dirty="0"/>
              <a:t>. </a:t>
            </a:r>
            <a:r>
              <a:rPr lang="en-US" sz="2800" dirty="0" err="1"/>
              <a:t>Istraživanja</a:t>
            </a:r>
            <a:r>
              <a:rPr lang="en-US" sz="2800" dirty="0"/>
              <a:t> </a:t>
            </a:r>
            <a:r>
              <a:rPr lang="en-US" sz="2800" dirty="0" err="1"/>
              <a:t>ukazuju</a:t>
            </a:r>
            <a:r>
              <a:rPr lang="en-US" sz="2800" dirty="0"/>
              <a:t> da </a:t>
            </a:r>
            <a:r>
              <a:rPr lang="en-US" sz="2800" dirty="0" err="1"/>
              <a:t>nastavnici</a:t>
            </a:r>
            <a:r>
              <a:rPr lang="en-US" sz="2800" dirty="0"/>
              <a:t> u </a:t>
            </a:r>
            <a:r>
              <a:rPr lang="en-US" sz="2800" dirty="0" err="1"/>
              <a:t>osnovnoj</a:t>
            </a:r>
            <a:r>
              <a:rPr lang="en-US" sz="2800" dirty="0"/>
              <a:t> </a:t>
            </a:r>
            <a:r>
              <a:rPr lang="en-US" sz="2800" dirty="0" err="1"/>
              <a:t>školi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vaspitači</a:t>
            </a:r>
            <a:r>
              <a:rPr lang="en-US" sz="2800" dirty="0"/>
              <a:t> u </a:t>
            </a:r>
            <a:r>
              <a:rPr lang="en-US" sz="2800" dirty="0" err="1"/>
              <a:t>vrtićima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adekvatno</a:t>
            </a:r>
            <a:r>
              <a:rPr lang="en-US" sz="2800" dirty="0"/>
              <a:t> </a:t>
            </a:r>
            <a:r>
              <a:rPr lang="en-US" sz="2800" dirty="0" err="1"/>
              <a:t>osposobljeni</a:t>
            </a:r>
            <a:r>
              <a:rPr lang="en-US" sz="2800" dirty="0"/>
              <a:t> za </a:t>
            </a:r>
            <a:r>
              <a:rPr lang="en-US" sz="2800" dirty="0" err="1"/>
              <a:t>podučavanje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sr-Latn-RS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zatim</a:t>
            </a:r>
            <a:r>
              <a:rPr lang="en-US" sz="2800" dirty="0"/>
              <a:t> da ne </a:t>
            </a:r>
            <a:r>
              <a:rPr lang="en-US" sz="2800" dirty="0" err="1"/>
              <a:t>poseduju</a:t>
            </a:r>
            <a:r>
              <a:rPr lang="en-US" sz="2800" dirty="0"/>
              <a:t> </a:t>
            </a:r>
            <a:r>
              <a:rPr lang="en-US" sz="2800" dirty="0" err="1"/>
              <a:t>veštine</a:t>
            </a:r>
            <a:r>
              <a:rPr lang="en-US" sz="2800" dirty="0"/>
              <a:t> za rad u </a:t>
            </a:r>
            <a:r>
              <a:rPr lang="en-US" sz="2800" dirty="0" err="1"/>
              <a:t>inkluzivnoj</a:t>
            </a:r>
            <a:r>
              <a:rPr lang="en-US" sz="2800" dirty="0"/>
              <a:t> </a:t>
            </a:r>
            <a:r>
              <a:rPr lang="en-US" sz="2800" dirty="0" err="1"/>
              <a:t>nastavi</a:t>
            </a:r>
            <a:r>
              <a:rPr lang="en-US" sz="2800" dirty="0"/>
              <a:t> </a:t>
            </a:r>
            <a:r>
              <a:rPr lang="sr-Latn-R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veštine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praćenjem</a:t>
            </a:r>
            <a:r>
              <a:rPr lang="en-US" sz="2800" dirty="0"/>
              <a:t> </a:t>
            </a:r>
            <a:r>
              <a:rPr lang="en-US" sz="2800" dirty="0" err="1"/>
              <a:t>napredovanja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,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primenom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5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F03C8-ADA2-3A2F-3452-29E0C373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802" y="1272619"/>
            <a:ext cx="10069398" cy="4762421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Odom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saradnici</a:t>
            </a:r>
            <a:r>
              <a:rPr lang="en-US" sz="2400" dirty="0"/>
              <a:t> (Odom et al, 2004), nude </a:t>
            </a:r>
            <a:r>
              <a:rPr lang="en-US" sz="2400" dirty="0" err="1"/>
              <a:t>radnu</a:t>
            </a:r>
            <a:r>
              <a:rPr lang="en-US" sz="2400" dirty="0"/>
              <a:t> </a:t>
            </a:r>
            <a:r>
              <a:rPr lang="en-US" sz="2400" dirty="0" err="1"/>
              <a:t>definiciju</a:t>
            </a:r>
            <a:r>
              <a:rPr lang="en-US" sz="2400" dirty="0"/>
              <a:t> </a:t>
            </a:r>
            <a:r>
              <a:rPr lang="en-US" sz="2400" dirty="0" err="1"/>
              <a:t>inkluzije</a:t>
            </a:r>
            <a:r>
              <a:rPr lang="en-US" sz="2400" dirty="0"/>
              <a:t> u </a:t>
            </a:r>
            <a:r>
              <a:rPr lang="en-US" sz="2400" dirty="0" err="1"/>
              <a:t>kojoj</a:t>
            </a:r>
            <a:r>
              <a:rPr lang="en-US" sz="2400" dirty="0"/>
              <a:t> termini </a:t>
            </a:r>
            <a:r>
              <a:rPr lang="en-US" sz="2400" dirty="0" err="1"/>
              <a:t>smetnje</a:t>
            </a:r>
            <a:r>
              <a:rPr lang="en-US" sz="2400" dirty="0"/>
              <a:t> </a:t>
            </a:r>
            <a:r>
              <a:rPr lang="en-US" sz="2400" dirty="0" err="1"/>
              <a:t>obuhvataju</a:t>
            </a:r>
            <a:r>
              <a:rPr lang="en-US" sz="2400" dirty="0"/>
              <a:t> </a:t>
            </a:r>
            <a:r>
              <a:rPr lang="en-US" sz="2400" dirty="0" err="1"/>
              <a:t>sledeće</a:t>
            </a:r>
            <a:r>
              <a:rPr lang="en-US" sz="2400" dirty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: </a:t>
            </a:r>
            <a:endParaRPr lang="sr-Latn-RS" sz="2400" dirty="0"/>
          </a:p>
          <a:p>
            <a:r>
              <a:rPr lang="en-US" sz="2400" dirty="0"/>
              <a:t>1) </a:t>
            </a:r>
            <a:r>
              <a:rPr lang="en-US" sz="2400" dirty="0" err="1"/>
              <a:t>inkluzija</a:t>
            </a:r>
            <a:r>
              <a:rPr lang="en-US" sz="2400" dirty="0"/>
              <a:t> je </a:t>
            </a:r>
            <a:r>
              <a:rPr lang="en-US" sz="2400" dirty="0" err="1"/>
              <a:t>aktivno</a:t>
            </a:r>
            <a:r>
              <a:rPr lang="en-US" sz="2400" dirty="0"/>
              <a:t> </a:t>
            </a:r>
            <a:r>
              <a:rPr lang="en-US" sz="2400" dirty="0" err="1"/>
              <a:t>učešće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smetnjama</a:t>
            </a:r>
            <a:r>
              <a:rPr lang="en-US" sz="2400" dirty="0"/>
              <a:t> u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tipično</a:t>
            </a:r>
            <a:r>
              <a:rPr lang="en-US" sz="2400" dirty="0"/>
              <a:t> </a:t>
            </a:r>
            <a:r>
              <a:rPr lang="en-US" sz="2400" dirty="0" err="1"/>
              <a:t>razvijene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u </a:t>
            </a:r>
            <a:r>
              <a:rPr lang="en-US" sz="2400" dirty="0" err="1"/>
              <a:t>istom</a:t>
            </a:r>
            <a:r>
              <a:rPr lang="en-US" sz="2400" dirty="0"/>
              <a:t> </a:t>
            </a:r>
            <a:r>
              <a:rPr lang="en-US" sz="2400" dirty="0" err="1"/>
              <a:t>odeljenju</a:t>
            </a:r>
            <a:r>
              <a:rPr lang="en-US" sz="2400" dirty="0"/>
              <a:t>;</a:t>
            </a:r>
            <a:endParaRPr lang="sr-Latn-RS" sz="2400" dirty="0"/>
          </a:p>
          <a:p>
            <a:r>
              <a:rPr lang="en-US" sz="2400" dirty="0"/>
              <a:t> 2) </a:t>
            </a:r>
            <a:r>
              <a:rPr lang="en-US" sz="2400" dirty="0" err="1"/>
              <a:t>detetu</a:t>
            </a:r>
            <a:r>
              <a:rPr lang="en-US" sz="2400" dirty="0"/>
              <a:t> se 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ovog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pružaju</a:t>
            </a:r>
            <a:r>
              <a:rPr lang="en-US" sz="2400" dirty="0"/>
              <a:t> </a:t>
            </a:r>
            <a:r>
              <a:rPr lang="en-US" sz="2400" dirty="0" err="1"/>
              <a:t>mogućnosti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pomažu</a:t>
            </a:r>
            <a:r>
              <a:rPr lang="en-US" sz="2400" dirty="0"/>
              <a:t> </a:t>
            </a:r>
            <a:r>
              <a:rPr lang="en-US" sz="2400" dirty="0" err="1"/>
              <a:t>ostvarivanje</a:t>
            </a:r>
            <a:r>
              <a:rPr lang="en-US" sz="2400" dirty="0"/>
              <a:t> </a:t>
            </a:r>
            <a:r>
              <a:rPr lang="en-US" sz="2400" dirty="0" err="1"/>
              <a:t>ciljeva</a:t>
            </a:r>
            <a:r>
              <a:rPr lang="en-US" sz="2400" dirty="0"/>
              <a:t> koji </a:t>
            </a:r>
            <a:r>
              <a:rPr lang="en-US" sz="2400" dirty="0" err="1"/>
              <a:t>su</a:t>
            </a:r>
            <a:r>
              <a:rPr lang="en-US" sz="2400" dirty="0"/>
              <a:t> pred </a:t>
            </a:r>
            <a:r>
              <a:rPr lang="en-US" sz="2400" dirty="0" err="1"/>
              <a:t>njega</a:t>
            </a:r>
            <a:r>
              <a:rPr lang="en-US" sz="2400" dirty="0"/>
              <a:t> </a:t>
            </a:r>
            <a:r>
              <a:rPr lang="en-US" sz="2400" dirty="0" err="1"/>
              <a:t>postavili</a:t>
            </a:r>
            <a:r>
              <a:rPr lang="en-US" sz="2400" dirty="0"/>
              <a:t> </a:t>
            </a:r>
            <a:r>
              <a:rPr lang="en-US" sz="2400" dirty="0" err="1"/>
              <a:t>roditelji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profesionalnih</a:t>
            </a:r>
            <a:r>
              <a:rPr lang="en-US" sz="2400" dirty="0"/>
              <a:t> </a:t>
            </a:r>
            <a:r>
              <a:rPr lang="en-US" sz="2400" dirty="0" err="1"/>
              <a:t>stručnjaka</a:t>
            </a:r>
            <a:r>
              <a:rPr lang="en-US" sz="2400" dirty="0"/>
              <a:t>; </a:t>
            </a:r>
            <a:endParaRPr lang="sr-Latn-RS" sz="2400" dirty="0"/>
          </a:p>
          <a:p>
            <a:r>
              <a:rPr lang="en-US" sz="2400" dirty="0"/>
              <a:t>3) </a:t>
            </a:r>
            <a:r>
              <a:rPr lang="en-US" sz="2400" dirty="0" err="1"/>
              <a:t>nega</a:t>
            </a:r>
            <a:r>
              <a:rPr lang="en-US" sz="2400" dirty="0"/>
              <a:t>, </a:t>
            </a:r>
            <a:r>
              <a:rPr lang="en-US" sz="2400" dirty="0" err="1"/>
              <a:t>zaštita</a:t>
            </a:r>
            <a:r>
              <a:rPr lang="en-US" sz="2400" dirty="0"/>
              <a:t>, </a:t>
            </a:r>
            <a:r>
              <a:rPr lang="en-US" sz="2400" dirty="0" err="1"/>
              <a:t>obrazovanje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vaspitanje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se </a:t>
            </a:r>
            <a:r>
              <a:rPr lang="en-US" sz="2400" dirty="0" err="1"/>
              <a:t>odvija</a:t>
            </a:r>
            <a:r>
              <a:rPr lang="en-US" sz="2400" dirty="0"/>
              <a:t> u </a:t>
            </a:r>
            <a:r>
              <a:rPr lang="en-US" sz="2400" dirty="0" err="1"/>
              <a:t>saradnjistručnjaka</a:t>
            </a:r>
            <a:r>
              <a:rPr lang="en-US" sz="2400" dirty="0"/>
              <a:t> </a:t>
            </a:r>
            <a:r>
              <a:rPr lang="en-US" sz="2400" dirty="0" err="1"/>
              <a:t>različitih</a:t>
            </a:r>
            <a:r>
              <a:rPr lang="en-US" sz="2400" dirty="0"/>
              <a:t> </a:t>
            </a:r>
            <a:r>
              <a:rPr lang="en-US" sz="2400" dirty="0" err="1"/>
              <a:t>disciplina</a:t>
            </a:r>
            <a:r>
              <a:rPr lang="en-US" sz="2400" dirty="0"/>
              <a:t> (</a:t>
            </a:r>
            <a:r>
              <a:rPr lang="en-US" sz="2400" dirty="0" err="1"/>
              <a:t>vaspitača</a:t>
            </a:r>
            <a:r>
              <a:rPr lang="en-US" sz="2400" dirty="0"/>
              <a:t>, </a:t>
            </a:r>
            <a:r>
              <a:rPr lang="en-US" sz="2400" dirty="0" err="1"/>
              <a:t>edukatora</a:t>
            </a:r>
            <a:r>
              <a:rPr lang="en-US" sz="2400" dirty="0"/>
              <a:t>, </a:t>
            </a:r>
            <a:r>
              <a:rPr lang="en-US" sz="2400" dirty="0" err="1"/>
              <a:t>logopeda</a:t>
            </a:r>
            <a:r>
              <a:rPr lang="en-US" sz="2400" dirty="0"/>
              <a:t>, </a:t>
            </a:r>
            <a:r>
              <a:rPr lang="en-US" sz="2400" dirty="0" err="1"/>
              <a:t>psihologa</a:t>
            </a:r>
            <a:r>
              <a:rPr lang="en-US" sz="2400" dirty="0"/>
              <a:t>, </a:t>
            </a:r>
            <a:r>
              <a:rPr lang="en-US" sz="2400" dirty="0" err="1"/>
              <a:t>defektologa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), </a:t>
            </a:r>
            <a:r>
              <a:rPr lang="en-US" sz="2400" dirty="0" err="1"/>
              <a:t>i</a:t>
            </a:r>
            <a:endParaRPr lang="sr-Latn-RS" sz="2400" dirty="0"/>
          </a:p>
          <a:p>
            <a:r>
              <a:rPr lang="en-US" sz="2400" dirty="0"/>
              <a:t> 4) </a:t>
            </a:r>
            <a:r>
              <a:rPr lang="en-US" sz="2400" dirty="0" err="1"/>
              <a:t>ocenjivanje</a:t>
            </a:r>
            <a:r>
              <a:rPr lang="en-US" sz="2400" dirty="0"/>
              <a:t> </a:t>
            </a:r>
            <a:r>
              <a:rPr lang="en-US" sz="2400" dirty="0" err="1"/>
              <a:t>efekata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 </a:t>
            </a:r>
            <a:r>
              <a:rPr lang="en-US" sz="2400" dirty="0" err="1"/>
              <a:t>inkluzije</a:t>
            </a:r>
            <a:r>
              <a:rPr lang="en-US" sz="2400" dirty="0"/>
              <a:t> </a:t>
            </a:r>
            <a:r>
              <a:rPr lang="en-US" sz="2400" dirty="0" err="1"/>
              <a:t>služi</a:t>
            </a:r>
            <a:r>
              <a:rPr lang="en-US" sz="2400" dirty="0"/>
              <a:t> da se </a:t>
            </a:r>
            <a:r>
              <a:rPr lang="en-US" sz="2400" dirty="0" err="1"/>
              <a:t>odredi</a:t>
            </a:r>
            <a:r>
              <a:rPr lang="en-US" sz="2400" dirty="0"/>
              <a:t> da li </a:t>
            </a:r>
            <a:r>
              <a:rPr lang="en-US" sz="2400" dirty="0" err="1"/>
              <a:t>dete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smetnjama</a:t>
            </a:r>
            <a:r>
              <a:rPr lang="en-US" sz="2400" dirty="0"/>
              <a:t> u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napreduje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cilju</a:t>
            </a:r>
            <a:r>
              <a:rPr lang="en-US" sz="2400" dirty="0"/>
              <a:t> koji pred </a:t>
            </a:r>
            <a:r>
              <a:rPr lang="en-US" sz="2400" dirty="0" err="1"/>
              <a:t>njega</a:t>
            </a:r>
            <a:r>
              <a:rPr lang="en-US" sz="2400" dirty="0"/>
              <a:t> </a:t>
            </a:r>
            <a:r>
              <a:rPr lang="en-US" sz="2400" dirty="0" err="1"/>
              <a:t>postavljaju</a:t>
            </a:r>
            <a:r>
              <a:rPr lang="en-US" sz="2400" dirty="0"/>
              <a:t> </a:t>
            </a:r>
            <a:r>
              <a:rPr lang="en-US" sz="2400" dirty="0" err="1"/>
              <a:t>roditelji</a:t>
            </a:r>
            <a:r>
              <a:rPr lang="sr-Latn-RS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drugi</a:t>
            </a:r>
            <a:r>
              <a:rPr lang="en-US" sz="2400" dirty="0"/>
              <a:t> </a:t>
            </a:r>
            <a:r>
              <a:rPr lang="en-US" sz="2400" dirty="0" err="1"/>
              <a:t>profesionalci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383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E5A81-3BCD-F4D9-72A4-F4E412C89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Moglo</a:t>
            </a:r>
            <a:r>
              <a:rPr lang="en-US" sz="2800" dirty="0"/>
              <a:t> bi se </a:t>
            </a:r>
            <a:r>
              <a:rPr lang="en-US" sz="2800" dirty="0" err="1"/>
              <a:t>reći</a:t>
            </a:r>
            <a:r>
              <a:rPr lang="en-US" sz="2800" dirty="0"/>
              <a:t> da je za </a:t>
            </a:r>
            <a:r>
              <a:rPr lang="en-US" sz="2800" dirty="0" err="1"/>
              <a:t>uspešan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neophodno</a:t>
            </a:r>
            <a:r>
              <a:rPr lang="en-US" sz="2800" dirty="0"/>
              <a:t> </a:t>
            </a:r>
            <a:r>
              <a:rPr lang="en-US" sz="2800" dirty="0" err="1"/>
              <a:t>obezbediti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adekvatne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za rad. </a:t>
            </a:r>
            <a:endParaRPr lang="sr-Latn-RS" sz="2800" dirty="0"/>
          </a:p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zahtevi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višim</a:t>
            </a:r>
            <a:r>
              <a:rPr lang="en-US" sz="2800" dirty="0"/>
              <a:t> </a:t>
            </a:r>
            <a:r>
              <a:rPr lang="en-US" sz="2800" dirty="0" err="1"/>
              <a:t>instancama</a:t>
            </a:r>
            <a:r>
              <a:rPr lang="en-US" sz="2800" dirty="0"/>
              <a:t> u </a:t>
            </a:r>
            <a:r>
              <a:rPr lang="en-US" sz="2800" dirty="0" err="1"/>
              <a:t>inkluzivnom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svetu</a:t>
            </a:r>
            <a:r>
              <a:rPr lang="en-US" sz="2800" dirty="0"/>
              <a:t> se </a:t>
            </a:r>
            <a:r>
              <a:rPr lang="en-US" sz="2800" dirty="0" err="1"/>
              <a:t>razlikuju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Kao </a:t>
            </a:r>
            <a:r>
              <a:rPr lang="en-US" sz="2800" dirty="0" err="1"/>
              <a:t>dominirajući</a:t>
            </a:r>
            <a:r>
              <a:rPr lang="en-US" sz="2800" dirty="0"/>
              <a:t> </a:t>
            </a:r>
            <a:r>
              <a:rPr lang="en-US" sz="2800" dirty="0" err="1"/>
              <a:t>uslov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često</a:t>
            </a:r>
            <a:r>
              <a:rPr lang="en-US" sz="2800" dirty="0"/>
              <a:t> </a:t>
            </a:r>
            <a:r>
              <a:rPr lang="en-US" sz="2800" dirty="0" err="1"/>
              <a:t>navode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</a:t>
            </a:r>
            <a:r>
              <a:rPr lang="en-US" sz="2800" dirty="0" err="1"/>
              <a:t>smatrajući</a:t>
            </a:r>
            <a:r>
              <a:rPr lang="en-US" sz="2800" dirty="0"/>
              <a:t> da je on </a:t>
            </a:r>
            <a:r>
              <a:rPr lang="en-US" sz="2800" dirty="0" err="1"/>
              <a:t>prevelik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7680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48FA-2D31-AF67-4533-BD47A0BF9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883920"/>
            <a:ext cx="10195560" cy="5151120"/>
          </a:xfrm>
        </p:spPr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često</a:t>
            </a:r>
            <a:r>
              <a:rPr lang="en-US" sz="2800" dirty="0"/>
              <a:t> </a:t>
            </a:r>
            <a:r>
              <a:rPr lang="en-US" sz="2800" dirty="0" err="1"/>
              <a:t>ističu</a:t>
            </a:r>
            <a:r>
              <a:rPr lang="en-US" sz="2800" dirty="0"/>
              <a:t> </a:t>
            </a:r>
            <a:r>
              <a:rPr lang="en-US" sz="2800" dirty="0" err="1"/>
              <a:t>neophodnost</a:t>
            </a:r>
            <a:r>
              <a:rPr lang="en-US" sz="2800" dirty="0"/>
              <a:t> </a:t>
            </a:r>
            <a:r>
              <a:rPr lang="en-US" sz="2800" dirty="0" err="1"/>
              <a:t>stručnog</a:t>
            </a:r>
            <a:r>
              <a:rPr lang="en-US" sz="2800" dirty="0"/>
              <a:t> </a:t>
            </a:r>
            <a:r>
              <a:rPr lang="en-US" sz="2800" dirty="0" err="1"/>
              <a:t>usavršavanja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pomoć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izrade</a:t>
            </a:r>
            <a:r>
              <a:rPr lang="en-US" sz="2800" dirty="0"/>
              <a:t> </a:t>
            </a:r>
            <a:r>
              <a:rPr lang="en-US" sz="2800" dirty="0" err="1"/>
              <a:t>individualnog</a:t>
            </a:r>
            <a:r>
              <a:rPr lang="en-US" sz="2800" dirty="0"/>
              <a:t> </a:t>
            </a:r>
            <a:r>
              <a:rPr lang="en-US" sz="2800" dirty="0" err="1"/>
              <a:t>obrazovnog</a:t>
            </a:r>
            <a:r>
              <a:rPr lang="en-US" sz="2800" dirty="0"/>
              <a:t> plana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stručnih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saradnja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njima</a:t>
            </a:r>
            <a:r>
              <a:rPr lang="en-US" sz="2800" dirty="0"/>
              <a:t> </a:t>
            </a:r>
            <a:r>
              <a:rPr lang="en-US" sz="2800" dirty="0" err="1"/>
              <a:t>bude</a:t>
            </a:r>
            <a:r>
              <a:rPr lang="en-US" sz="2800" dirty="0"/>
              <a:t> </a:t>
            </a:r>
            <a:r>
              <a:rPr lang="en-US" sz="2800" dirty="0" err="1"/>
              <a:t>svakodnevna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Zajednički</a:t>
            </a:r>
            <a:r>
              <a:rPr lang="en-US" sz="2800" dirty="0"/>
              <a:t> </a:t>
            </a:r>
            <a:r>
              <a:rPr lang="en-US" sz="2800" dirty="0" err="1"/>
              <a:t>imenilac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zahteva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u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zemljma</a:t>
            </a:r>
            <a:r>
              <a:rPr lang="en-US" sz="2800" dirty="0"/>
              <a:t>, </a:t>
            </a:r>
            <a:r>
              <a:rPr lang="en-US" sz="2800" dirty="0" err="1"/>
              <a:t>predstavlja</a:t>
            </a:r>
            <a:r>
              <a:rPr lang="en-US" sz="2800" dirty="0"/>
              <a:t> </a:t>
            </a:r>
            <a:r>
              <a:rPr lang="en-US" sz="2800" dirty="0" err="1"/>
              <a:t>nedostatak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inkluzivnim</a:t>
            </a:r>
            <a:r>
              <a:rPr lang="en-US" sz="2800" dirty="0"/>
              <a:t> </a:t>
            </a:r>
            <a:r>
              <a:rPr lang="en-US" sz="2800" dirty="0" err="1"/>
              <a:t>radom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određenim</a:t>
            </a:r>
            <a:r>
              <a:rPr lang="en-US" sz="2800" dirty="0"/>
              <a:t> </a:t>
            </a:r>
            <a:r>
              <a:rPr lang="en-US" sz="2800" dirty="0" err="1"/>
              <a:t>oblicima</a:t>
            </a:r>
            <a:r>
              <a:rPr lang="en-US" sz="2800" dirty="0"/>
              <a:t> </a:t>
            </a:r>
            <a:r>
              <a:rPr lang="en-US" sz="2800" dirty="0" err="1"/>
              <a:t>obuke</a:t>
            </a:r>
            <a:r>
              <a:rPr lang="en-US" sz="2800" dirty="0"/>
              <a:t>,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u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izradi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80936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B115-9C63-5A79-32BD-F2170AF5D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Inkluzivno okruženje u vrtiću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BA86-ACFD-BD97-AD03-9A2FCE429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predškolske</a:t>
            </a:r>
            <a:r>
              <a:rPr lang="en-US" sz="2800" dirty="0"/>
              <a:t>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integriše</a:t>
            </a:r>
            <a:r>
              <a:rPr lang="en-US" sz="2800" dirty="0"/>
              <a:t> </a:t>
            </a:r>
            <a:r>
              <a:rPr lang="en-US" sz="2800" dirty="0" err="1"/>
              <a:t>specijalno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dodatne</a:t>
            </a:r>
            <a:r>
              <a:rPr lang="en-US" sz="2800" dirty="0"/>
              <a:t> </a:t>
            </a:r>
            <a:r>
              <a:rPr lang="en-US" sz="2800" dirty="0" err="1"/>
              <a:t>zahteve</a:t>
            </a:r>
            <a:r>
              <a:rPr lang="en-US" sz="2800" dirty="0"/>
              <a:t> za </a:t>
            </a:r>
            <a:r>
              <a:rPr lang="en-US" sz="2800" dirty="0" err="1"/>
              <a:t>efikasno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kvalitetno</a:t>
            </a:r>
            <a:r>
              <a:rPr lang="en-US" sz="2800" dirty="0"/>
              <a:t> </a:t>
            </a:r>
            <a:r>
              <a:rPr lang="en-US" sz="2800" dirty="0" err="1"/>
              <a:t>odvijanje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50128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CD6BB-A706-AC2B-6FA9-B0143D89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219200"/>
            <a:ext cx="10088880" cy="4815840"/>
          </a:xfrm>
        </p:spPr>
        <p:txBody>
          <a:bodyPr>
            <a:normAutofit/>
          </a:bodyPr>
          <a:lstStyle/>
          <a:p>
            <a:r>
              <a:rPr lang="en-US" sz="2800" dirty="0" err="1"/>
              <a:t>Savremeno</a:t>
            </a:r>
            <a:r>
              <a:rPr lang="en-US" sz="2800" dirty="0"/>
              <a:t> </a:t>
            </a:r>
            <a:r>
              <a:rPr lang="en-US" sz="2800" dirty="0" err="1"/>
              <a:t>inkluzivno</a:t>
            </a:r>
            <a:r>
              <a:rPr lang="en-US" sz="2800" dirty="0"/>
              <a:t> </a:t>
            </a:r>
            <a:r>
              <a:rPr lang="en-US" sz="2800" dirty="0" err="1"/>
              <a:t>predškolsko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se </a:t>
            </a:r>
            <a:r>
              <a:rPr lang="en-US" sz="2800" dirty="0" err="1"/>
              <a:t>temelji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preduslovima</a:t>
            </a:r>
            <a:r>
              <a:rPr lang="en-US" sz="2800" dirty="0"/>
              <a:t> koji </a:t>
            </a:r>
            <a:r>
              <a:rPr lang="en-US" sz="2800" dirty="0" err="1"/>
              <a:t>obuhvataju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činilaca</a:t>
            </a:r>
            <a:r>
              <a:rPr lang="en-US" sz="2800" dirty="0"/>
              <a:t>: </a:t>
            </a:r>
            <a:endParaRPr lang="sr-Latn-RS" sz="2800" dirty="0"/>
          </a:p>
          <a:p>
            <a:r>
              <a:rPr lang="en-US" sz="2800" dirty="0"/>
              <a:t>1) </a:t>
            </a:r>
            <a:r>
              <a:rPr lang="en-US" sz="2800" dirty="0" err="1"/>
              <a:t>obučenost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(</a:t>
            </a:r>
            <a:r>
              <a:rPr lang="en-US" sz="2800" dirty="0" err="1"/>
              <a:t>funkcionalni</a:t>
            </a:r>
            <a:r>
              <a:rPr lang="en-US" sz="2800" dirty="0"/>
              <a:t> </a:t>
            </a:r>
            <a:r>
              <a:rPr lang="en-US" sz="2800" dirty="0" err="1"/>
              <a:t>programi</a:t>
            </a:r>
            <a:r>
              <a:rPr lang="en-US" sz="2800" dirty="0"/>
              <a:t> </a:t>
            </a:r>
            <a:r>
              <a:rPr lang="en-US" sz="2800" dirty="0" err="1"/>
              <a:t>usavršavanja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profesionalnog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); </a:t>
            </a:r>
            <a:endParaRPr lang="sr-Latn-RS" sz="2800" dirty="0"/>
          </a:p>
          <a:p>
            <a:r>
              <a:rPr lang="en-US" sz="2800" dirty="0"/>
              <a:t>2) </a:t>
            </a:r>
            <a:r>
              <a:rPr lang="en-US" sz="2800" dirty="0" err="1"/>
              <a:t>adekvatne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(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ne bi </a:t>
            </a:r>
            <a:r>
              <a:rPr lang="en-US" sz="2800" dirty="0" err="1"/>
              <a:t>trebalo</a:t>
            </a:r>
            <a:r>
              <a:rPr lang="en-US" sz="2800" dirty="0"/>
              <a:t> da </a:t>
            </a:r>
            <a:r>
              <a:rPr lang="en-US" sz="2800" dirty="0" err="1"/>
              <a:t>pređe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2:8,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dvoje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osmoro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RS" sz="2800" dirty="0"/>
          </a:p>
          <a:p>
            <a:r>
              <a:rPr lang="en-US" sz="2800" dirty="0"/>
              <a:t>3) </a:t>
            </a:r>
            <a:r>
              <a:rPr lang="en-US" sz="2800" dirty="0" err="1"/>
              <a:t>saradnja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stručnim</a:t>
            </a:r>
            <a:r>
              <a:rPr lang="en-US" sz="2800" dirty="0"/>
              <a:t> </a:t>
            </a:r>
            <a:r>
              <a:rPr lang="en-US" sz="2800" dirty="0" err="1"/>
              <a:t>službama</a:t>
            </a:r>
            <a:r>
              <a:rPr lang="en-US" sz="2800" dirty="0"/>
              <a:t>, </a:t>
            </a:r>
            <a:r>
              <a:rPr lang="en-US" sz="2800" dirty="0" err="1"/>
              <a:t>porodicom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lokalnom</a:t>
            </a:r>
            <a:r>
              <a:rPr lang="en-US" sz="2800" dirty="0"/>
              <a:t> </a:t>
            </a:r>
            <a:r>
              <a:rPr lang="en-US" sz="2800" dirty="0" err="1"/>
              <a:t>zajednicom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6723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A253F-66A2-A212-106E-6C9537ED9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Na taj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omogućava</a:t>
            </a:r>
            <a:r>
              <a:rPr lang="en-US" sz="2800" dirty="0"/>
              <a:t> se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da </a:t>
            </a:r>
            <a:r>
              <a:rPr lang="en-US" sz="2800" dirty="0" err="1"/>
              <a:t>bolje</a:t>
            </a:r>
            <a:r>
              <a:rPr lang="en-US" sz="2800" dirty="0"/>
              <a:t> </a:t>
            </a:r>
            <a:r>
              <a:rPr lang="en-US" sz="2800" dirty="0" err="1"/>
              <a:t>napreduju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u </a:t>
            </a:r>
            <a:r>
              <a:rPr lang="en-US" sz="2800" dirty="0" err="1"/>
              <a:t>socijalnom</a:t>
            </a:r>
            <a:r>
              <a:rPr lang="en-US" sz="2800" dirty="0"/>
              <a:t>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ostvarivanju</a:t>
            </a:r>
            <a:r>
              <a:rPr lang="en-US" sz="2800" dirty="0"/>
              <a:t> </a:t>
            </a:r>
            <a:r>
              <a:rPr lang="en-US" sz="2800" dirty="0" err="1"/>
              <a:t>interakcija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drugom</a:t>
            </a:r>
            <a:r>
              <a:rPr lang="en-US" sz="2800" dirty="0"/>
              <a:t> decom, </a:t>
            </a:r>
            <a:r>
              <a:rPr lang="en-US" sz="2800" dirty="0" err="1"/>
              <a:t>tako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vidovima</a:t>
            </a:r>
            <a:r>
              <a:rPr lang="en-US" sz="2800" dirty="0"/>
              <a:t> </a:t>
            </a:r>
            <a:r>
              <a:rPr lang="en-US" sz="2800" dirty="0" err="1"/>
              <a:t>funkcionisanja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594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E1C2C-4312-C5C7-B452-72A23B33F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Kvalitetno predškolsko inkluzivno obrazovanje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F5AD7-FD45-CCDF-F01E-ACE20FAEC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sz="2800" dirty="0"/>
              <a:t>M</a:t>
            </a:r>
            <a:r>
              <a:rPr lang="en-US" sz="2800" dirty="0" err="1"/>
              <a:t>ože</a:t>
            </a:r>
            <a:r>
              <a:rPr lang="en-US" sz="2800" dirty="0"/>
              <a:t> </a:t>
            </a:r>
            <a:r>
              <a:rPr lang="en-US" sz="2800" dirty="0" err="1"/>
              <a:t>prepoznati</a:t>
            </a:r>
            <a:r>
              <a:rPr lang="en-US" sz="2800" dirty="0"/>
              <a:t> po tome </a:t>
            </a:r>
            <a:r>
              <a:rPr lang="en-US" sz="2800" dirty="0" err="1"/>
              <a:t>što</a:t>
            </a:r>
            <a:r>
              <a:rPr lang="en-US" sz="2800" dirty="0"/>
              <a:t>: 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zadovoljavanje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342900" indent="-342900">
              <a:buFont typeface="+mj-lt"/>
              <a:buAutoNum type="arabicParenR"/>
            </a:pPr>
            <a:r>
              <a:rPr lang="en-US" sz="2800" dirty="0" err="1"/>
              <a:t>roditelji</a:t>
            </a:r>
            <a:r>
              <a:rPr lang="en-US" sz="2800" dirty="0"/>
              <a:t>, </a:t>
            </a:r>
            <a:r>
              <a:rPr lang="en-US" sz="2800" dirty="0" err="1"/>
              <a:t>defektolozi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rade</a:t>
            </a:r>
            <a:r>
              <a:rPr lang="en-US" sz="2800" dirty="0"/>
              <a:t> </a:t>
            </a:r>
            <a:r>
              <a:rPr lang="en-US" sz="2800" dirty="0" err="1"/>
              <a:t>zajedno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određivanju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;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/>
              <a:t> </a:t>
            </a:r>
            <a:r>
              <a:rPr lang="en-US" sz="2800" dirty="0" err="1"/>
              <a:t>sprovođenje</a:t>
            </a:r>
            <a:r>
              <a:rPr lang="en-US" sz="2800" dirty="0"/>
              <a:t> </a:t>
            </a:r>
            <a:r>
              <a:rPr lang="en-US" sz="2800" dirty="0" err="1"/>
              <a:t>programa</a:t>
            </a:r>
            <a:r>
              <a:rPr lang="en-US" sz="2800" dirty="0"/>
              <a:t> </a:t>
            </a:r>
            <a:r>
              <a:rPr lang="en-US" sz="2800" dirty="0" err="1"/>
              <a:t>zasniva</a:t>
            </a:r>
            <a:r>
              <a:rPr lang="sr-Latn-RS" sz="2800" dirty="0"/>
              <a:t> se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istraživanju</a:t>
            </a:r>
            <a:r>
              <a:rPr lang="en-US" sz="2800" dirty="0"/>
              <a:t>, a </a:t>
            </a:r>
            <a:r>
              <a:rPr lang="en-US" sz="2800" dirty="0" err="1"/>
              <a:t>programi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usklađeni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kulturom</a:t>
            </a:r>
            <a:r>
              <a:rPr lang="en-US" sz="2800" dirty="0"/>
              <a:t>, </a:t>
            </a:r>
            <a:r>
              <a:rPr lang="en-US" sz="2800" dirty="0" err="1"/>
              <a:t>jezikom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sr-Latn-RS" sz="2800" dirty="0"/>
              <a:t> se  </a:t>
            </a:r>
            <a:r>
              <a:rPr lang="en-US" sz="2800" dirty="0" err="1"/>
              <a:t>međusobno</a:t>
            </a:r>
            <a:r>
              <a:rPr lang="en-US" sz="2800" dirty="0"/>
              <a:t> </a:t>
            </a:r>
            <a:r>
              <a:rPr lang="en-US" sz="2800" dirty="0" err="1"/>
              <a:t>druže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igraju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vreme</a:t>
            </a:r>
            <a:r>
              <a:rPr lang="en-US" sz="2800" dirty="0"/>
              <a:t> </a:t>
            </a:r>
            <a:r>
              <a:rPr lang="en-US" sz="2800" dirty="0" err="1"/>
              <a:t>boravka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; </a:t>
            </a:r>
            <a:endParaRPr lang="sr-Latn-RS" sz="2800" dirty="0"/>
          </a:p>
        </p:txBody>
      </p:sp>
    </p:spTree>
    <p:extLst>
      <p:ext uri="{BB962C8B-B14F-4D97-AF65-F5344CB8AC3E}">
        <p14:creationId xmlns:p14="http://schemas.microsoft.com/office/powerpoint/2010/main" val="7038169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51B37-9CDE-5407-C98C-03DEBB9D1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sz="2800" dirty="0"/>
              <a:t>5. rad </a:t>
            </a:r>
            <a:r>
              <a:rPr lang="en-US" sz="2800" dirty="0"/>
              <a:t>se </a:t>
            </a:r>
            <a:r>
              <a:rPr lang="en-US" sz="2800" dirty="0" err="1"/>
              <a:t>usmerava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celokupnu</a:t>
            </a:r>
            <a:r>
              <a:rPr lang="en-US" sz="2800" dirty="0"/>
              <a:t> </a:t>
            </a:r>
            <a:r>
              <a:rPr lang="en-US" sz="2800" dirty="0" err="1"/>
              <a:t>ličnost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0" indent="0">
              <a:buNone/>
            </a:pPr>
            <a:r>
              <a:rPr lang="sr-Latn-RS" sz="2800" dirty="0"/>
              <a:t>6. </a:t>
            </a:r>
            <a:r>
              <a:rPr lang="en-US" sz="2800" dirty="0" err="1"/>
              <a:t>Uspostavlja</a:t>
            </a:r>
            <a:r>
              <a:rPr lang="sr-Latn-RS" sz="2800" dirty="0"/>
              <a:t> se </a:t>
            </a:r>
            <a:r>
              <a:rPr lang="en-US" sz="2800" dirty="0"/>
              <a:t> </a:t>
            </a:r>
            <a:r>
              <a:rPr lang="en-US" sz="2800" dirty="0" err="1"/>
              <a:t>trajno</a:t>
            </a:r>
            <a:r>
              <a:rPr lang="en-US" sz="2800" dirty="0"/>
              <a:t> </a:t>
            </a:r>
            <a:r>
              <a:rPr lang="en-US" sz="2800" dirty="0" err="1"/>
              <a:t>dobar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porodicom</a:t>
            </a:r>
            <a:r>
              <a:rPr lang="en-US" sz="2800" dirty="0"/>
              <a:t>, </a:t>
            </a:r>
            <a:r>
              <a:rPr lang="en-US" sz="2800" dirty="0" err="1"/>
              <a:t>partnerima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lokalnom</a:t>
            </a:r>
            <a:r>
              <a:rPr lang="en-US" sz="2800" dirty="0"/>
              <a:t> </a:t>
            </a:r>
            <a:r>
              <a:rPr lang="en-US" sz="2800" dirty="0" err="1"/>
              <a:t>zajednicom</a:t>
            </a:r>
            <a:r>
              <a:rPr lang="en-US" sz="2800" dirty="0"/>
              <a:t>,</a:t>
            </a:r>
            <a:endParaRPr lang="sr-Latn-RS" sz="2800" dirty="0"/>
          </a:p>
          <a:p>
            <a:pPr marL="0" indent="0">
              <a:buNone/>
            </a:pPr>
            <a:r>
              <a:rPr lang="sr-Latn-RS" sz="2800" dirty="0"/>
              <a:t>7. </a:t>
            </a:r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ustanova</a:t>
            </a:r>
            <a:r>
              <a:rPr lang="en-US" sz="2800" dirty="0"/>
              <a:t> </a:t>
            </a:r>
            <a:r>
              <a:rPr lang="en-US" sz="2800" dirty="0" err="1"/>
              <a:t>preduzima</a:t>
            </a:r>
            <a:r>
              <a:rPr lang="en-US" sz="2800" dirty="0"/>
              <a:t> </a:t>
            </a:r>
            <a:r>
              <a:rPr lang="en-US" sz="2800" dirty="0" err="1"/>
              <a:t>odgovornost</a:t>
            </a:r>
            <a:r>
              <a:rPr lang="en-US" sz="2800" dirty="0"/>
              <a:t> da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napreduju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postižu</a:t>
            </a:r>
            <a:r>
              <a:rPr lang="en-US" sz="2800" dirty="0"/>
              <a:t> </a:t>
            </a:r>
            <a:r>
              <a:rPr lang="en-US" sz="2800" dirty="0" err="1"/>
              <a:t>bolje</a:t>
            </a:r>
            <a:r>
              <a:rPr lang="en-US" sz="2800" dirty="0"/>
              <a:t> </a:t>
            </a:r>
            <a:r>
              <a:rPr lang="en-US" sz="2800" dirty="0" err="1"/>
              <a:t>rezultate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346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39B85-552B-D749-C208-12A0005B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Tri ključne komponente kvalitetnog inkluzivnog programa i nege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46D30-BD94-4808-1591-E4B58B113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/>
              <a:t>1. pristupačni su svoj deci i njihovim porodicama</a:t>
            </a:r>
          </a:p>
          <a:p>
            <a:pPr marL="0" indent="0">
              <a:buNone/>
            </a:pPr>
            <a:r>
              <a:rPr lang="sr-Latn-RS" sz="2800" dirty="0"/>
              <a:t>2.Kreirani su i sprovode se tako da uvažavaju sve jedinstvene potrebe svakog deteta</a:t>
            </a:r>
          </a:p>
          <a:p>
            <a:pPr marL="0" indent="0">
              <a:buNone/>
            </a:pPr>
            <a:r>
              <a:rPr lang="sr-Latn-RS" sz="2800" dirty="0"/>
              <a:t>3.Neprestano se vrši evaluacija kako bi se osiguralo puno učešće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40000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9D04-A333-87A8-BB27-56BC87DA3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Međutim 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9665-E0B3-D082-1891-793A648D5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800" dirty="0"/>
              <a:t>K</a:t>
            </a:r>
            <a:r>
              <a:rPr lang="en-US" sz="2800" dirty="0" err="1"/>
              <a:t>valitetan</a:t>
            </a:r>
            <a:r>
              <a:rPr lang="en-US" sz="2800" dirty="0"/>
              <a:t> program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poneti</a:t>
            </a:r>
            <a:r>
              <a:rPr lang="en-US" sz="2800" dirty="0"/>
              <a:t> </a:t>
            </a:r>
            <a:r>
              <a:rPr lang="en-US" sz="2800" dirty="0" err="1"/>
              <a:t>ove</a:t>
            </a:r>
            <a:r>
              <a:rPr lang="en-US" sz="2800" dirty="0"/>
              <a:t> </a:t>
            </a:r>
            <a:r>
              <a:rPr lang="en-US" sz="2800" dirty="0" err="1"/>
              <a:t>atribute</a:t>
            </a:r>
            <a:r>
              <a:rPr lang="en-US" sz="2800" dirty="0"/>
              <a:t>,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onda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ga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fleksibilno</a:t>
            </a:r>
            <a:r>
              <a:rPr lang="en-US" sz="2800" dirty="0"/>
              <a:t>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adaptira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bi se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najbolji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zadovoljile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86401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E3AC-011D-F768-32B2-174A71F14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 </a:t>
            </a:r>
            <a:r>
              <a:rPr lang="en-US" sz="2800" dirty="0" err="1"/>
              <a:t>cilju</a:t>
            </a:r>
            <a:r>
              <a:rPr lang="en-US" sz="2800" dirty="0"/>
              <a:t> </a:t>
            </a:r>
            <a:r>
              <a:rPr lang="en-US" sz="2800" dirty="0" err="1"/>
              <a:t>realizacije</a:t>
            </a:r>
            <a:r>
              <a:rPr lang="en-US" sz="2800" dirty="0"/>
              <a:t> </a:t>
            </a:r>
            <a:r>
              <a:rPr lang="en-US" sz="2800" dirty="0" err="1"/>
              <a:t>kvalitetnog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,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nastoji</a:t>
            </a:r>
            <a:r>
              <a:rPr lang="en-US" sz="2800" dirty="0"/>
              <a:t> da </a:t>
            </a:r>
            <a:r>
              <a:rPr lang="en-US" sz="2800" dirty="0" err="1"/>
              <a:t>održava</a:t>
            </a:r>
            <a:r>
              <a:rPr lang="en-US" sz="2800" dirty="0"/>
              <a:t> </a:t>
            </a:r>
            <a:r>
              <a:rPr lang="en-US" sz="2800" dirty="0" err="1"/>
              <a:t>toplu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podsticajnu</a:t>
            </a:r>
            <a:r>
              <a:rPr lang="en-US" sz="2800" dirty="0"/>
              <a:t> </a:t>
            </a:r>
            <a:r>
              <a:rPr lang="en-US" sz="2800" dirty="0" err="1"/>
              <a:t>atmosferu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reflektovati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aspekte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potencijale</a:t>
            </a:r>
            <a:r>
              <a:rPr lang="en-US" sz="2800" dirty="0"/>
              <a:t> </a:t>
            </a:r>
            <a:r>
              <a:rPr lang="en-US" sz="2800" dirty="0" err="1"/>
              <a:t>psihofizičkih</a:t>
            </a:r>
            <a:r>
              <a:rPr lang="en-US" sz="2800" dirty="0"/>
              <a:t> </a:t>
            </a:r>
            <a:r>
              <a:rPr lang="en-US" sz="2800" dirty="0" err="1"/>
              <a:t>karakteristika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omogućiti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da </a:t>
            </a:r>
            <a:r>
              <a:rPr lang="en-US" sz="2800" dirty="0" err="1"/>
              <a:t>razviju</a:t>
            </a:r>
            <a:r>
              <a:rPr lang="en-US" sz="2800" dirty="0"/>
              <a:t> </a:t>
            </a:r>
            <a:r>
              <a:rPr lang="en-US" sz="2800" dirty="0" err="1"/>
              <a:t>pozitivnu</a:t>
            </a:r>
            <a:r>
              <a:rPr lang="en-US" sz="2800" dirty="0"/>
              <a:t> </a:t>
            </a:r>
            <a:r>
              <a:rPr lang="en-US" sz="2800" dirty="0" err="1"/>
              <a:t>sliku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se ne </a:t>
            </a:r>
            <a:r>
              <a:rPr lang="en-US" sz="2800" dirty="0" err="1"/>
              <a:t>osećaju</a:t>
            </a:r>
            <a:r>
              <a:rPr lang="en-US" sz="2800" dirty="0"/>
              <a:t> </a:t>
            </a:r>
            <a:r>
              <a:rPr lang="en-US" sz="2800" dirty="0" err="1"/>
              <a:t>drugačije</a:t>
            </a:r>
            <a:r>
              <a:rPr lang="en-US" sz="2800" dirty="0"/>
              <a:t> od </a:t>
            </a:r>
            <a:r>
              <a:rPr lang="en-US" sz="2800" dirty="0" err="1"/>
              <a:t>ost</a:t>
            </a:r>
            <a:r>
              <a:rPr lang="sr-Latn-RS" sz="2800" dirty="0"/>
              <a:t>ale dece.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760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4C32B-257D-2CAC-7AE4-B499E4703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Imajući</a:t>
            </a:r>
            <a:r>
              <a:rPr lang="en-US" sz="2800" dirty="0"/>
              <a:t> u </a:t>
            </a:r>
            <a:r>
              <a:rPr lang="en-US" sz="2800" dirty="0" err="1"/>
              <a:t>vidu</a:t>
            </a:r>
            <a:r>
              <a:rPr lang="en-US" sz="2800" dirty="0"/>
              <a:t> </a:t>
            </a:r>
            <a:r>
              <a:rPr lang="en-US" sz="2800" dirty="0" err="1"/>
              <a:t>postojeće</a:t>
            </a:r>
            <a:r>
              <a:rPr lang="en-US" sz="2800" dirty="0"/>
              <a:t> </a:t>
            </a:r>
            <a:r>
              <a:rPr lang="en-US" sz="2800" dirty="0" err="1"/>
              <a:t>odrednice</a:t>
            </a:r>
            <a:r>
              <a:rPr lang="en-US" sz="2800" dirty="0"/>
              <a:t>, </a:t>
            </a:r>
            <a:r>
              <a:rPr lang="en-US" sz="2800" dirty="0" err="1"/>
              <a:t>termin</a:t>
            </a:r>
            <a:r>
              <a:rPr lang="en-US" sz="2800" dirty="0"/>
              <a:t> </a:t>
            </a:r>
            <a:r>
              <a:rPr lang="en-US" sz="2800" dirty="0" err="1"/>
              <a:t>smetnje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to, da se u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norme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kalendarski</a:t>
            </a:r>
            <a:r>
              <a:rPr lang="en-US" sz="2800" dirty="0"/>
              <a:t> </a:t>
            </a:r>
            <a:r>
              <a:rPr lang="en-US" sz="2800" dirty="0" err="1"/>
              <a:t>uzrast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identifikuje</a:t>
            </a:r>
            <a:r>
              <a:rPr lang="en-US" sz="2800" dirty="0"/>
              <a:t> </a:t>
            </a:r>
            <a:r>
              <a:rPr lang="en-US" sz="2800" dirty="0" err="1"/>
              <a:t>zaostajanje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sr-Latn-RS" sz="2800" dirty="0"/>
              <a:t>.</a:t>
            </a:r>
          </a:p>
          <a:p>
            <a:r>
              <a:rPr lang="en-US" sz="2800" dirty="0"/>
              <a:t>Sa tog </a:t>
            </a:r>
            <a:r>
              <a:rPr lang="en-US" sz="2800" dirty="0" err="1"/>
              <a:t>aspekta</a:t>
            </a:r>
            <a:r>
              <a:rPr lang="en-US" sz="2800" dirty="0"/>
              <a:t>, </a:t>
            </a:r>
            <a:r>
              <a:rPr lang="en-US" sz="2800" dirty="0" err="1"/>
              <a:t>inkluzija</a:t>
            </a:r>
            <a:r>
              <a:rPr lang="en-US" sz="2800" dirty="0"/>
              <a:t> se </a:t>
            </a:r>
            <a:r>
              <a:rPr lang="en-US" sz="2800" dirty="0" err="1"/>
              <a:t>najkraće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definisati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en-US" sz="2800" dirty="0"/>
              <a:t> se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</a:t>
            </a:r>
            <a:r>
              <a:rPr lang="en-US" sz="2800" dirty="0" err="1"/>
              <a:t>nalaze</a:t>
            </a:r>
            <a:r>
              <a:rPr lang="en-US" sz="2800" dirty="0"/>
              <a:t> u </a:t>
            </a:r>
            <a:r>
              <a:rPr lang="en-US" sz="2800" dirty="0" err="1"/>
              <a:t>istom</a:t>
            </a:r>
            <a:r>
              <a:rPr lang="en-US" sz="2800" dirty="0"/>
              <a:t> </a:t>
            </a:r>
            <a:r>
              <a:rPr lang="en-US" sz="2800" dirty="0" err="1"/>
              <a:t>odeljenju</a:t>
            </a:r>
            <a:r>
              <a:rPr lang="en-US" sz="2800" dirty="0"/>
              <a:t> (Odom &amp; Diamond, 1998). </a:t>
            </a:r>
          </a:p>
        </p:txBody>
      </p:sp>
    </p:spTree>
    <p:extLst>
      <p:ext uri="{BB962C8B-B14F-4D97-AF65-F5344CB8AC3E}">
        <p14:creationId xmlns:p14="http://schemas.microsoft.com/office/powerpoint/2010/main" val="17357434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F5C8-EB78-D150-98B9-9F2C6DEA0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Zakljućak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0E3C3-4134-31AC-9DB7-411C196D5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inkluzija</a:t>
            </a:r>
            <a:r>
              <a:rPr lang="en-US" sz="2800" dirty="0"/>
              <a:t> </a:t>
            </a:r>
            <a:r>
              <a:rPr lang="en-US" sz="2800" dirty="0" err="1"/>
              <a:t>daće</a:t>
            </a:r>
            <a:r>
              <a:rPr lang="en-US" sz="2800" dirty="0"/>
              <a:t> </a:t>
            </a:r>
            <a:r>
              <a:rPr lang="en-US" sz="2800" dirty="0" err="1"/>
              <a:t>najbolje</a:t>
            </a:r>
            <a:r>
              <a:rPr lang="en-US" sz="2800" dirty="0"/>
              <a:t> </a:t>
            </a:r>
            <a:r>
              <a:rPr lang="en-US" sz="2800" dirty="0" err="1"/>
              <a:t>rezultate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opravdati</a:t>
            </a:r>
            <a:r>
              <a:rPr lang="en-US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postojanje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sublimiše</a:t>
            </a:r>
            <a:r>
              <a:rPr lang="en-US" sz="2800" dirty="0"/>
              <a:t> </a:t>
            </a:r>
            <a:r>
              <a:rPr lang="en-US" sz="2800" dirty="0" err="1"/>
              <a:t>veći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parametara</a:t>
            </a:r>
            <a:r>
              <a:rPr lang="en-US" sz="2800" dirty="0"/>
              <a:t>. </a:t>
            </a:r>
            <a:r>
              <a:rPr lang="en-US" sz="2800" dirty="0" err="1"/>
              <a:t>Jedan</a:t>
            </a:r>
            <a:r>
              <a:rPr lang="en-US" sz="2800" dirty="0"/>
              <a:t> od </a:t>
            </a:r>
            <a:r>
              <a:rPr lang="en-US" sz="2800" dirty="0" err="1"/>
              <a:t>najvažnijih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da se </a:t>
            </a:r>
            <a:r>
              <a:rPr lang="en-US" sz="2800" dirty="0" err="1"/>
              <a:t>predstavi</a:t>
            </a:r>
            <a:r>
              <a:rPr lang="en-US" sz="2800" dirty="0"/>
              <a:t> </a:t>
            </a:r>
            <a:r>
              <a:rPr lang="en-US" sz="2800" dirty="0" err="1"/>
              <a:t>kroz</a:t>
            </a:r>
            <a:r>
              <a:rPr lang="en-US" sz="2800" dirty="0"/>
              <a:t> rad </a:t>
            </a:r>
            <a:r>
              <a:rPr lang="en-US" sz="2800" dirty="0" err="1"/>
              <a:t>vaspitača</a:t>
            </a:r>
            <a:r>
              <a:rPr lang="en-US" sz="2800" dirty="0"/>
              <a:t>. </a:t>
            </a:r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dominira</a:t>
            </a:r>
            <a:r>
              <a:rPr lang="en-US" sz="2800" dirty="0"/>
              <a:t>, </a:t>
            </a:r>
            <a:r>
              <a:rPr lang="en-US" sz="2800" dirty="0" err="1"/>
              <a:t>kreira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rukovodi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parametrima</a:t>
            </a:r>
            <a:r>
              <a:rPr lang="en-US" sz="2800" dirty="0"/>
              <a:t>. On </a:t>
            </a:r>
            <a:r>
              <a:rPr lang="en-US" sz="2800" dirty="0" err="1"/>
              <a:t>prati</a:t>
            </a:r>
            <a:r>
              <a:rPr lang="en-US" sz="2800" dirty="0"/>
              <a:t>, </a:t>
            </a:r>
            <a:r>
              <a:rPr lang="en-US" sz="2800" dirty="0" err="1"/>
              <a:t>podstiče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 </a:t>
            </a:r>
            <a:r>
              <a:rPr lang="en-US" sz="2800" dirty="0" err="1"/>
              <a:t>detetu</a:t>
            </a:r>
            <a:r>
              <a:rPr lang="en-US" sz="2800" dirty="0"/>
              <a:t>, </a:t>
            </a:r>
            <a:r>
              <a:rPr lang="en-US" sz="2800" dirty="0" err="1"/>
              <a:t>zatim</a:t>
            </a:r>
            <a:r>
              <a:rPr lang="sr-Latn-RS" sz="2800" dirty="0"/>
              <a:t> </a:t>
            </a:r>
            <a:r>
              <a:rPr lang="en-US" sz="2800" dirty="0" err="1"/>
              <a:t>usmerava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pozitivno</a:t>
            </a:r>
            <a:r>
              <a:rPr lang="en-US" sz="2800" dirty="0"/>
              <a:t> </a:t>
            </a:r>
            <a:r>
              <a:rPr lang="en-US" sz="2800" dirty="0" err="1"/>
              <a:t>utiče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njegov</a:t>
            </a:r>
            <a:r>
              <a:rPr lang="sr-Latn-R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, </a:t>
            </a:r>
            <a:r>
              <a:rPr lang="en-US" sz="2800" dirty="0" err="1"/>
              <a:t>stvara</a:t>
            </a:r>
            <a:r>
              <a:rPr lang="en-US" sz="2800" dirty="0"/>
              <a:t> </a:t>
            </a:r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ambijent</a:t>
            </a:r>
            <a:r>
              <a:rPr lang="en-US" sz="2800" dirty="0"/>
              <a:t>, </a:t>
            </a:r>
            <a:r>
              <a:rPr lang="en-US" sz="2800" dirty="0" err="1"/>
              <a:t>primenjuje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kurikulum</a:t>
            </a:r>
            <a:r>
              <a:rPr lang="en-US" sz="2800" dirty="0"/>
              <a:t>,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neophodne</a:t>
            </a:r>
            <a:r>
              <a:rPr lang="en-US" sz="2800" dirty="0"/>
              <a:t> </a:t>
            </a:r>
            <a:r>
              <a:rPr lang="en-US" sz="2800" dirty="0" err="1"/>
              <a:t>izmene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, </a:t>
            </a:r>
            <a:r>
              <a:rPr lang="en-US" sz="2800" dirty="0" err="1"/>
              <a:t>ostvaruje</a:t>
            </a:r>
            <a:r>
              <a:rPr lang="en-US" sz="2800" dirty="0"/>
              <a:t> </a:t>
            </a:r>
            <a:r>
              <a:rPr lang="en-US" sz="2800" dirty="0" err="1"/>
              <a:t>dobru</a:t>
            </a:r>
            <a:r>
              <a:rPr lang="sr-Latn-RS" sz="2800" dirty="0"/>
              <a:t> </a:t>
            </a:r>
            <a:r>
              <a:rPr lang="en-US" sz="2800" dirty="0" err="1"/>
              <a:t>saradnju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stručnim</a:t>
            </a:r>
            <a:r>
              <a:rPr lang="en-US" sz="2800" dirty="0"/>
              <a:t> </a:t>
            </a:r>
            <a:r>
              <a:rPr lang="en-US" sz="2800" dirty="0" err="1"/>
              <a:t>službama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24303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F0874-5992-B5CC-86C7-EA9C6408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B2C56-4C42-55D2-D78B-2E4AA0A6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svojim</a:t>
            </a:r>
            <a:r>
              <a:rPr lang="en-US" sz="2800" dirty="0"/>
              <a:t> </a:t>
            </a:r>
            <a:r>
              <a:rPr lang="en-US" sz="2800" dirty="0" err="1"/>
              <a:t>entuzijazmom</a:t>
            </a:r>
            <a:r>
              <a:rPr lang="en-US" sz="2800" dirty="0"/>
              <a:t> </a:t>
            </a:r>
            <a:r>
              <a:rPr lang="en-US" sz="2800" dirty="0" err="1"/>
              <a:t>stvara</a:t>
            </a:r>
            <a:r>
              <a:rPr lang="en-US" sz="2800" dirty="0"/>
              <a:t> </a:t>
            </a:r>
            <a:r>
              <a:rPr lang="en-US" sz="2800" dirty="0" err="1"/>
              <a:t>izazovan</a:t>
            </a:r>
            <a:r>
              <a:rPr lang="en-US" sz="2800" dirty="0"/>
              <a:t> </a:t>
            </a:r>
            <a:r>
              <a:rPr lang="en-US" sz="2800" dirty="0" err="1"/>
              <a:t>ambijent</a:t>
            </a:r>
            <a:r>
              <a:rPr lang="en-US" sz="2800" dirty="0"/>
              <a:t> koji </a:t>
            </a:r>
            <a:r>
              <a:rPr lang="en-US" sz="2800" dirty="0" err="1"/>
              <a:t>pokreće</a:t>
            </a:r>
            <a:r>
              <a:rPr lang="en-US" sz="2800" dirty="0"/>
              <a:t> </a:t>
            </a:r>
            <a:r>
              <a:rPr lang="en-US" sz="2800" dirty="0" err="1"/>
              <a:t>decu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ona</a:t>
            </a:r>
            <a:r>
              <a:rPr lang="en-US" sz="2800" dirty="0"/>
              <a:t> tad </a:t>
            </a:r>
            <a:r>
              <a:rPr lang="en-US" sz="2800" dirty="0" err="1"/>
              <a:t>pozitivnije</a:t>
            </a:r>
            <a:r>
              <a:rPr lang="en-US" sz="2800" dirty="0"/>
              <a:t> </a:t>
            </a:r>
            <a:r>
              <a:rPr lang="en-US" sz="2800" dirty="0" err="1"/>
              <a:t>reaguju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On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prepozna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ponaosob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odgovori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sr-Latn-RS" sz="2800" dirty="0"/>
              <a:t> </a:t>
            </a:r>
            <a:r>
              <a:rPr lang="en-US" sz="2800" dirty="0" err="1"/>
              <a:t>njih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pozitivno</a:t>
            </a:r>
            <a:r>
              <a:rPr lang="sr-Latn-RS" sz="2800" dirty="0"/>
              <a:t> </a:t>
            </a:r>
            <a:r>
              <a:rPr lang="en-US" sz="2800" dirty="0" err="1"/>
              <a:t>odraziti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njegovog</a:t>
            </a:r>
            <a:r>
              <a:rPr lang="en-US" sz="2800" dirty="0"/>
              <a:t> </a:t>
            </a:r>
            <a:r>
              <a:rPr lang="en-US" sz="2800" dirty="0" err="1"/>
              <a:t>humanističkog</a:t>
            </a:r>
            <a:r>
              <a:rPr lang="en-US" sz="2800" dirty="0"/>
              <a:t> </a:t>
            </a:r>
            <a:r>
              <a:rPr lang="en-US" sz="2800" dirty="0" err="1"/>
              <a:t>identiteta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50372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EAC1-70B3-4CDE-47DD-FC596F21D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2E33C-84D4-356E-4AD7-3E07D1CBE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Pored toga,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razvije</a:t>
            </a:r>
            <a:r>
              <a:rPr lang="en-US" sz="2800" dirty="0"/>
              <a:t> </a:t>
            </a:r>
            <a:r>
              <a:rPr lang="en-US" sz="2800" dirty="0" err="1"/>
              <a:t>pozitivan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Vaspitači</a:t>
            </a:r>
            <a:r>
              <a:rPr lang="en-US" sz="2800" dirty="0"/>
              <a:t> to </a:t>
            </a:r>
            <a:r>
              <a:rPr lang="en-US" sz="2800" dirty="0" err="1"/>
              <a:t>mogu</a:t>
            </a:r>
            <a:r>
              <a:rPr lang="en-US" sz="2800" dirty="0"/>
              <a:t> </a:t>
            </a:r>
            <a:r>
              <a:rPr lang="en-US" sz="2800" dirty="0" err="1"/>
              <a:t>postići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 </a:t>
            </a:r>
            <a:r>
              <a:rPr lang="en-US" sz="2800" dirty="0" err="1"/>
              <a:t>pružaju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im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raspolaganju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poštuju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odgovaraju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njihove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detetom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tako</a:t>
            </a:r>
            <a:r>
              <a:rPr lang="en-US" sz="2800" dirty="0"/>
              <a:t> </a:t>
            </a:r>
            <a:r>
              <a:rPr lang="en-US" sz="2800" dirty="0" err="1"/>
              <a:t>ponašaju</a:t>
            </a:r>
            <a:r>
              <a:rPr lang="en-US" sz="2800" dirty="0"/>
              <a:t>, </a:t>
            </a:r>
            <a:r>
              <a:rPr lang="en-US" sz="2800" dirty="0" err="1"/>
              <a:t>oni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postati</a:t>
            </a:r>
            <a:r>
              <a:rPr lang="en-US" sz="2800" dirty="0"/>
              <a:t> </a:t>
            </a:r>
            <a:r>
              <a:rPr lang="en-US" sz="2800" dirty="0" err="1"/>
              <a:t>neko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koga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roditelji</a:t>
            </a:r>
            <a:r>
              <a:rPr lang="en-US" sz="2800" dirty="0"/>
              <a:t> </a:t>
            </a:r>
            <a:r>
              <a:rPr lang="en-US" sz="2800" dirty="0" err="1"/>
              <a:t>oslanjati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neko</a:t>
            </a:r>
            <a:r>
              <a:rPr lang="en-US" sz="2800" dirty="0"/>
              <a:t> </a:t>
            </a:r>
            <a:r>
              <a:rPr lang="en-US" sz="2800" dirty="0" err="1"/>
              <a:t>kome</a:t>
            </a:r>
            <a:r>
              <a:rPr lang="en-US" sz="2800" dirty="0"/>
              <a:t> </a:t>
            </a:r>
            <a:r>
              <a:rPr lang="en-US" sz="2800" dirty="0" err="1"/>
              <a:t>veruju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je </a:t>
            </a:r>
            <a:r>
              <a:rPr lang="en-US" sz="2800" dirty="0" err="1"/>
              <a:t>preduslov</a:t>
            </a:r>
            <a:r>
              <a:rPr lang="en-US" sz="2800" dirty="0"/>
              <a:t> </a:t>
            </a:r>
            <a:r>
              <a:rPr lang="en-US" sz="2800" dirty="0" err="1"/>
              <a:t>dobre</a:t>
            </a:r>
            <a:r>
              <a:rPr lang="en-US" sz="2800" dirty="0"/>
              <a:t> </a:t>
            </a:r>
            <a:r>
              <a:rPr lang="en-US" sz="2800" dirty="0" err="1"/>
              <a:t>saradnje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15706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37E22-2204-50EA-ECB8-B07E9257B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4800" dirty="0"/>
              <a:t>KRAJ 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940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B00D-B83D-34D8-3910-054A08805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DDB8-42A0-7284-279F-F0B321D78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Ova </a:t>
            </a:r>
            <a:r>
              <a:rPr lang="en-US" sz="2800" dirty="0" err="1"/>
              <a:t>definicija</a:t>
            </a:r>
            <a:r>
              <a:rPr lang="en-US" sz="2800" dirty="0"/>
              <a:t> </a:t>
            </a:r>
            <a:r>
              <a:rPr lang="en-US" sz="2800" dirty="0" err="1"/>
              <a:t>obuhvata</a:t>
            </a:r>
            <a:r>
              <a:rPr lang="en-US" sz="2800" dirty="0"/>
              <a:t> </a:t>
            </a:r>
            <a:r>
              <a:rPr lang="en-US" sz="2800" dirty="0" err="1"/>
              <a:t>četiri</a:t>
            </a:r>
            <a:r>
              <a:rPr lang="en-US" sz="2800" dirty="0"/>
              <a:t> </a:t>
            </a:r>
            <a:r>
              <a:rPr lang="en-US" sz="2800" dirty="0" err="1"/>
              <a:t>dimenzije</a:t>
            </a:r>
            <a:r>
              <a:rPr lang="en-US" sz="2800" dirty="0"/>
              <a:t>: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aktivno</a:t>
            </a:r>
            <a:r>
              <a:rPr lang="en-US" sz="2800" dirty="0"/>
              <a:t> </a:t>
            </a:r>
            <a:r>
              <a:rPr lang="en-US" sz="2800" dirty="0" err="1"/>
              <a:t>učestvuju</a:t>
            </a:r>
            <a:r>
              <a:rPr lang="en-US" sz="2800" dirty="0"/>
              <a:t> u </a:t>
            </a:r>
            <a:r>
              <a:rPr lang="en-US" sz="2800" dirty="0" err="1"/>
              <a:t>nastavnom</a:t>
            </a:r>
            <a:r>
              <a:rPr lang="en-US" sz="2800" dirty="0"/>
              <a:t> </a:t>
            </a:r>
            <a:r>
              <a:rPr lang="en-US" sz="2800" dirty="0" err="1"/>
              <a:t>procesu</a:t>
            </a:r>
            <a:r>
              <a:rPr lang="en-US" sz="2800" dirty="0"/>
              <a:t>;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dobijaju</a:t>
            </a:r>
            <a:r>
              <a:rPr lang="en-US" sz="2800" dirty="0"/>
              <a:t> </a:t>
            </a:r>
            <a:r>
              <a:rPr lang="en-US" sz="2800" dirty="0" err="1"/>
              <a:t>neophodnu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; u </a:t>
            </a:r>
            <a:r>
              <a:rPr lang="en-US" sz="2800" dirty="0" err="1"/>
              <a:t>pružanju</a:t>
            </a:r>
            <a:r>
              <a:rPr lang="en-US" sz="2800" dirty="0"/>
              <a:t> </a:t>
            </a:r>
            <a:r>
              <a:rPr lang="en-US" sz="2800" dirty="0" err="1"/>
              <a:t>podrške</a:t>
            </a:r>
            <a:r>
              <a:rPr lang="en-US" sz="2800" dirty="0"/>
              <a:t> </a:t>
            </a:r>
            <a:r>
              <a:rPr lang="en-US" sz="2800" dirty="0" err="1"/>
              <a:t>učestvuju</a:t>
            </a:r>
            <a:r>
              <a:rPr lang="en-US" sz="2800" dirty="0"/>
              <a:t> </a:t>
            </a:r>
            <a:r>
              <a:rPr lang="en-US" sz="2800" dirty="0" err="1"/>
              <a:t>profesionalci</a:t>
            </a:r>
            <a:r>
              <a:rPr lang="en-US" sz="2800" dirty="0"/>
              <a:t>, </a:t>
            </a:r>
            <a:r>
              <a:rPr lang="en-US" sz="2800" dirty="0" err="1"/>
              <a:t>stručnjaci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različitih</a:t>
            </a:r>
            <a:r>
              <a:rPr lang="en-US" sz="2800" dirty="0"/>
              <a:t>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,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kraju</a:t>
            </a:r>
            <a:r>
              <a:rPr lang="en-US" sz="2800" dirty="0"/>
              <a:t>, </a:t>
            </a:r>
            <a:r>
              <a:rPr lang="en-US" sz="2800" dirty="0" err="1"/>
              <a:t>suštinska</a:t>
            </a:r>
            <a:r>
              <a:rPr lang="en-US" sz="2800" dirty="0"/>
              <a:t> </a:t>
            </a:r>
            <a:r>
              <a:rPr lang="en-US" sz="2800" dirty="0" err="1"/>
              <a:t>karakteristika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ocenjivanje</a:t>
            </a:r>
            <a:r>
              <a:rPr lang="en-US" sz="2800" dirty="0"/>
              <a:t> </a:t>
            </a:r>
            <a:r>
              <a:rPr lang="en-US" sz="2800" dirty="0" err="1"/>
              <a:t>napredovanja</a:t>
            </a:r>
            <a:r>
              <a:rPr lang="en-US" sz="2800" dirty="0"/>
              <a:t> dec</a:t>
            </a:r>
            <a:r>
              <a:rPr lang="sr-Latn-RS" sz="2800" dirty="0"/>
              <a:t>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675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50E9-371F-6D22-7324-9F576335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Inkluzija kao najopštiji pojam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AB9C4-D202-B6AC-8C3F-E032001D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Inkluzija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najopštiji</a:t>
            </a:r>
            <a:r>
              <a:rPr lang="en-US" sz="2800" dirty="0"/>
              <a:t> </a:t>
            </a:r>
            <a:r>
              <a:rPr lang="en-US" sz="2800" dirty="0" err="1"/>
              <a:t>pojam</a:t>
            </a:r>
            <a:r>
              <a:rPr lang="en-US" sz="2800" dirty="0"/>
              <a:t>, </a:t>
            </a:r>
            <a:r>
              <a:rPr lang="en-US" sz="2800" dirty="0" err="1"/>
              <a:t>može</a:t>
            </a:r>
            <a:r>
              <a:rPr lang="en-US" sz="2800" dirty="0"/>
              <a:t> da se </a:t>
            </a:r>
            <a:r>
              <a:rPr lang="en-US" sz="2800" dirty="0" err="1"/>
              <a:t>definiše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pristup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sr-Latn-RS" sz="2800" dirty="0"/>
              <a:t> </a:t>
            </a:r>
            <a:r>
              <a:rPr lang="en-US" sz="2800" dirty="0"/>
              <a:t>se segment </a:t>
            </a:r>
            <a:r>
              <a:rPr lang="en-US" sz="2800" dirty="0" err="1"/>
              <a:t>nečega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pojedinca</a:t>
            </a:r>
            <a:r>
              <a:rPr lang="en-US" sz="2800" dirty="0"/>
              <a:t> u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posmatra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deo </a:t>
            </a:r>
            <a:r>
              <a:rPr lang="en-US" sz="2800" dirty="0" err="1"/>
              <a:t>celine</a:t>
            </a:r>
            <a:r>
              <a:rPr lang="en-US" sz="2800" dirty="0"/>
              <a:t>. </a:t>
            </a:r>
            <a:r>
              <a:rPr lang="en-US" sz="2800" dirty="0" err="1"/>
              <a:t>Inkluzivno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individue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učenja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poučavanja</a:t>
            </a:r>
            <a:r>
              <a:rPr lang="en-US" sz="2800" dirty="0"/>
              <a:t> u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socijalne</a:t>
            </a:r>
            <a:r>
              <a:rPr lang="en-US" sz="2800" dirty="0"/>
              <a:t> </a:t>
            </a:r>
            <a:r>
              <a:rPr lang="en-US" sz="2800" dirty="0" err="1"/>
              <a:t>uključenosti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84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CA2B-0B46-E3EB-06E0-B85F2162C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Tradicionalni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koji je bio </a:t>
            </a:r>
            <a:r>
              <a:rPr lang="en-US" sz="2800" dirty="0" err="1"/>
              <a:t>usmeren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učenika</a:t>
            </a:r>
            <a:r>
              <a:rPr lang="en-US" sz="2800" dirty="0"/>
              <a:t> (</a:t>
            </a:r>
            <a:r>
              <a:rPr lang="en-US" sz="2800" dirty="0" err="1"/>
              <a:t>dece</a:t>
            </a:r>
            <a:r>
              <a:rPr lang="en-US" sz="2800" dirty="0"/>
              <a:t>) </a:t>
            </a:r>
            <a:r>
              <a:rPr lang="en-US" sz="2800" dirty="0" err="1"/>
              <a:t>na</a:t>
            </a:r>
            <a:r>
              <a:rPr lang="sr-Latn-RS" sz="2800" dirty="0"/>
              <a:t> </a:t>
            </a:r>
            <a:r>
              <a:rPr lang="en-US" sz="2800" dirty="0" err="1"/>
              <a:t>škole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vrtiće</a:t>
            </a:r>
            <a:r>
              <a:rPr lang="en-US" sz="2800" dirty="0"/>
              <a:t> </a:t>
            </a:r>
            <a:r>
              <a:rPr lang="sr-Latn-RS" sz="2800" dirty="0"/>
              <a:t>, </a:t>
            </a:r>
            <a:r>
              <a:rPr lang="en-US" sz="2800" dirty="0" err="1"/>
              <a:t>dobija</a:t>
            </a:r>
            <a:r>
              <a:rPr lang="en-US" sz="2800" dirty="0"/>
              <a:t> nova </a:t>
            </a:r>
            <a:r>
              <a:rPr lang="en-US" sz="2800" dirty="0" err="1"/>
              <a:t>obeležja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podrazumevaju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, </a:t>
            </a:r>
            <a:r>
              <a:rPr lang="en-US" sz="2800" dirty="0" err="1"/>
              <a:t>interesovanjima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mogućnostima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U </a:t>
            </a:r>
            <a:r>
              <a:rPr lang="en-US" sz="2800" dirty="0" err="1"/>
              <a:t>skladu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tim</a:t>
            </a:r>
            <a:r>
              <a:rPr lang="en-US" sz="2800" dirty="0"/>
              <a:t> se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uloga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menja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dobija</a:t>
            </a:r>
            <a:r>
              <a:rPr lang="en-US" sz="2800" dirty="0"/>
              <a:t> </a:t>
            </a:r>
            <a:r>
              <a:rPr lang="en-US" sz="2800" dirty="0" err="1"/>
              <a:t>nove</a:t>
            </a:r>
            <a:r>
              <a:rPr lang="en-US" sz="2800" dirty="0"/>
              <a:t> </a:t>
            </a:r>
            <a:r>
              <a:rPr lang="en-US" sz="2800" dirty="0" err="1"/>
              <a:t>dimenzije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5060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45ABD-7892-A659-E9E6-3A4450D60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Kompleksnost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dolazi</a:t>
            </a:r>
            <a:r>
              <a:rPr lang="en-US" sz="2800" dirty="0"/>
              <a:t> do </a:t>
            </a:r>
            <a:r>
              <a:rPr lang="en-US" sz="2800" dirty="0" err="1"/>
              <a:t>izražaja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nivoima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fazama</a:t>
            </a:r>
            <a:r>
              <a:rPr lang="en-US" sz="2800" dirty="0"/>
              <a:t>. </a:t>
            </a:r>
            <a:r>
              <a:rPr lang="en-US" sz="2800" dirty="0" err="1"/>
              <a:t>Stoga</a:t>
            </a:r>
            <a:r>
              <a:rPr lang="en-US" sz="2800" dirty="0"/>
              <a:t> se </a:t>
            </a:r>
            <a:r>
              <a:rPr lang="en-US" sz="2800" dirty="0" err="1"/>
              <a:t>javljaju</a:t>
            </a:r>
            <a:r>
              <a:rPr lang="en-US" sz="2800" dirty="0"/>
              <a:t> </a:t>
            </a:r>
            <a:r>
              <a:rPr lang="en-US" sz="2800" dirty="0" err="1"/>
              <a:t>brojne</a:t>
            </a:r>
            <a:r>
              <a:rPr lang="en-US" sz="2800" dirty="0"/>
              <a:t> </a:t>
            </a:r>
            <a:r>
              <a:rPr lang="en-US" sz="2800" dirty="0" err="1"/>
              <a:t>teškoće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problemi</a:t>
            </a:r>
            <a:r>
              <a:rPr lang="en-US" sz="2800" dirty="0"/>
              <a:t>, a </a:t>
            </a:r>
            <a:r>
              <a:rPr lang="en-US" sz="2800" dirty="0" err="1"/>
              <a:t>najčešće</a:t>
            </a:r>
            <a:r>
              <a:rPr lang="en-US" sz="2800" dirty="0"/>
              <a:t> one,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proizilaze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nedovoljne</a:t>
            </a:r>
            <a:r>
              <a:rPr lang="en-US" sz="2800" dirty="0"/>
              <a:t> </a:t>
            </a:r>
            <a:r>
              <a:rPr lang="en-US" sz="2800" dirty="0" err="1"/>
              <a:t>kompetentnosti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8135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162F4-53D3-72B7-D074-0343C8B7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>
            <a:normAutofit/>
          </a:bodyPr>
          <a:lstStyle/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osećanje</a:t>
            </a:r>
            <a:r>
              <a:rPr lang="en-US" sz="2800" dirty="0"/>
              <a:t> </a:t>
            </a:r>
            <a:r>
              <a:rPr lang="en-US" sz="2800" dirty="0" err="1"/>
              <a:t>nesigurnosti</a:t>
            </a:r>
            <a:r>
              <a:rPr lang="en-US" sz="2800" dirty="0"/>
              <a:t> u </a:t>
            </a:r>
            <a:r>
              <a:rPr lang="en-US" sz="2800" dirty="0" err="1"/>
              <a:t>sopstvenu</a:t>
            </a:r>
            <a:r>
              <a:rPr lang="en-US" sz="2800" dirty="0"/>
              <a:t> </a:t>
            </a:r>
            <a:r>
              <a:rPr lang="en-US" sz="2800" dirty="0" err="1"/>
              <a:t>kompetenciju</a:t>
            </a:r>
            <a:r>
              <a:rPr lang="en-US" sz="2800" dirty="0"/>
              <a:t> za rad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, </a:t>
            </a:r>
            <a:r>
              <a:rPr lang="en-US" sz="2800" dirty="0" err="1"/>
              <a:t>izražava</a:t>
            </a:r>
            <a:r>
              <a:rPr lang="en-US" sz="2800" dirty="0"/>
              <a:t> se, ne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kroz</a:t>
            </a:r>
            <a:r>
              <a:rPr lang="en-US" sz="2800" dirty="0"/>
              <a:t> </a:t>
            </a:r>
            <a:r>
              <a:rPr lang="en-US" sz="2800" dirty="0" err="1"/>
              <a:t>negativne</a:t>
            </a:r>
            <a:r>
              <a:rPr lang="en-US" sz="2800" dirty="0"/>
              <a:t> </a:t>
            </a:r>
            <a:r>
              <a:rPr lang="en-US" sz="2800" dirty="0" err="1"/>
              <a:t>stavove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inkluzivnim</a:t>
            </a:r>
            <a:r>
              <a:rPr lang="en-US" sz="2800" dirty="0"/>
              <a:t> </a:t>
            </a:r>
            <a:r>
              <a:rPr lang="en-US" sz="2800" dirty="0" err="1"/>
              <a:t>procesima</a:t>
            </a:r>
            <a:r>
              <a:rPr lang="en-US" sz="2800" dirty="0"/>
              <a:t>, </a:t>
            </a:r>
            <a:r>
              <a:rPr lang="en-US" sz="2800" dirty="0" err="1"/>
              <a:t>već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roditelja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7261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88</TotalTime>
  <Words>2134</Words>
  <Application>Microsoft Office PowerPoint</Application>
  <PresentationFormat>Widescreen</PresentationFormat>
  <Paragraphs>98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Century Gothic</vt:lpstr>
      <vt:lpstr>Garamond</vt:lpstr>
      <vt:lpstr>Savon</vt:lpstr>
      <vt:lpstr>Osnovni principi inkluzivnih programa usmerenih na dete</vt:lpstr>
      <vt:lpstr>DEFINICIJE </vt:lpstr>
      <vt:lpstr>PowerPoint Presentation</vt:lpstr>
      <vt:lpstr>PowerPoint Presentation</vt:lpstr>
      <vt:lpstr>PowerPoint Presentation</vt:lpstr>
      <vt:lpstr>Inkluzija kao najopštiji pojam</vt:lpstr>
      <vt:lpstr>PowerPoint Presentation</vt:lpstr>
      <vt:lpstr>PowerPoint Presentation</vt:lpstr>
      <vt:lpstr>PowerPoint Presentation</vt:lpstr>
      <vt:lpstr>PowerPoint Presentation</vt:lpstr>
      <vt:lpstr>            Rana inkluzija </vt:lpstr>
      <vt:lpstr>PowerPoint Presentation</vt:lpstr>
      <vt:lpstr>PowerPoint Presentation</vt:lpstr>
      <vt:lpstr>PowerPoint Presentation</vt:lpstr>
      <vt:lpstr>Pojam rane inkluzije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Specifičnosti predškolskog inkluzivnog vaspitanja </vt:lpstr>
      <vt:lpstr>PowerPoint Presentation</vt:lpstr>
      <vt:lpstr>Činioci koji doprinose jedinstvenosti predškolske inkluzije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Inkluzivno okruženje u vrtiću </vt:lpstr>
      <vt:lpstr>PowerPoint Presentation</vt:lpstr>
      <vt:lpstr>PowerPoint Presentation</vt:lpstr>
      <vt:lpstr>Kvalitetno predškolsko inkluzivno obrazovanje </vt:lpstr>
      <vt:lpstr>PowerPoint Presentation</vt:lpstr>
      <vt:lpstr>Tri ključne komponente kvalitetnog inkluzivnog programa i nege </vt:lpstr>
      <vt:lpstr>Međutim ...</vt:lpstr>
      <vt:lpstr>PowerPoint Presentation</vt:lpstr>
      <vt:lpstr>Zakljućak </vt:lpstr>
      <vt:lpstr>Zaključak </vt:lpstr>
      <vt:lpstr>Zaključak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Ljiljana</dc:creator>
  <cp:lastModifiedBy>Ljiljana</cp:lastModifiedBy>
  <cp:revision>40</cp:revision>
  <dcterms:created xsi:type="dcterms:W3CDTF">2022-10-03T21:36:36Z</dcterms:created>
  <dcterms:modified xsi:type="dcterms:W3CDTF">2023-07-20T11:22:20Z</dcterms:modified>
</cp:coreProperties>
</file>