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2" r:id="rId36"/>
    <p:sldId id="293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20" autoAdjust="0"/>
  </p:normalViewPr>
  <p:slideViewPr>
    <p:cSldViewPr>
      <p:cViewPr varScale="1">
        <p:scale>
          <a:sx n="50" d="100"/>
          <a:sy n="50" d="100"/>
        </p:scale>
        <p:origin x="137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8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8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04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01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16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75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72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38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6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3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6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6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7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16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6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A70FF77C-A1A3-44DA-BB7D-85BDD9324274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C65202F-4C25-4FDC-BEA6-A6998592D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16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1000108"/>
            <a:ext cx="7848964" cy="3292987"/>
          </a:xfrm>
        </p:spPr>
        <p:txBody>
          <a:bodyPr>
            <a:noAutofit/>
          </a:bodyPr>
          <a:lstStyle/>
          <a:p>
            <a:r>
              <a:rPr lang="en-US" sz="3600" dirty="0"/>
              <a:t>U</a:t>
            </a:r>
            <a:r>
              <a:rPr lang="sr-Latn-RS" sz="3600" dirty="0"/>
              <a:t>loga i značaj medicinske sestre vaspitača u realizaciji procesa uključivanja dece sa smetnjama u razvoju – kako dekonstruisati predrasude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sr-Latn-RS" dirty="0"/>
              <a:t>r Ljiljana Jovčić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err="1"/>
              <a:t>Način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koji se </a:t>
            </a:r>
            <a:r>
              <a:rPr lang="en-US" sz="3200" dirty="0" err="1"/>
              <a:t>odrasli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deca</a:t>
            </a:r>
            <a:r>
              <a:rPr lang="sr-Latn-RS" sz="3200" dirty="0"/>
              <a:t> </a:t>
            </a:r>
            <a:r>
              <a:rPr lang="en-US" sz="3200" dirty="0" err="1"/>
              <a:t>međusobno</a:t>
            </a:r>
            <a:r>
              <a:rPr lang="en-US" sz="3200" dirty="0"/>
              <a:t> </a:t>
            </a:r>
            <a:r>
              <a:rPr lang="en-US" sz="3200" dirty="0" err="1"/>
              <a:t>odnose</a:t>
            </a:r>
            <a:r>
              <a:rPr lang="en-US" sz="3200" dirty="0"/>
              <a:t>, u </a:t>
            </a:r>
            <a:r>
              <a:rPr lang="en-US" sz="3200" dirty="0" err="1"/>
              <a:t>bilo</a:t>
            </a:r>
            <a:r>
              <a:rPr lang="en-US" sz="3200" dirty="0"/>
              <a:t> </a:t>
            </a:r>
            <a:r>
              <a:rPr lang="en-US" sz="3200" dirty="0" err="1"/>
              <a:t>kojoj</a:t>
            </a:r>
            <a:r>
              <a:rPr lang="en-US" sz="3200" dirty="0"/>
              <a:t> </a:t>
            </a:r>
            <a:r>
              <a:rPr lang="en-US" sz="3200" dirty="0" err="1"/>
              <a:t>sredini</a:t>
            </a:r>
            <a:r>
              <a:rPr lang="en-US" sz="3200" dirty="0"/>
              <a:t>, </a:t>
            </a:r>
            <a:r>
              <a:rPr lang="en-US" sz="3200" dirty="0" err="1"/>
              <a:t>govori</a:t>
            </a:r>
            <a:r>
              <a:rPr lang="en-US" sz="3200" dirty="0"/>
              <a:t> o </a:t>
            </a:r>
            <a:r>
              <a:rPr lang="en-US" sz="3200" dirty="0" err="1"/>
              <a:t>etičkim</a:t>
            </a:r>
            <a:r>
              <a:rPr lang="en-US" sz="3200" dirty="0"/>
              <a:t> </a:t>
            </a:r>
            <a:r>
              <a:rPr lang="en-US" sz="3200" dirty="0" err="1"/>
              <a:t>vrednostima</a:t>
            </a:r>
            <a:r>
              <a:rPr lang="en-US" sz="3200" dirty="0"/>
              <a:t> </a:t>
            </a:r>
            <a:r>
              <a:rPr lang="en-US" sz="3200" dirty="0" err="1"/>
              <a:t>te</a:t>
            </a:r>
            <a:r>
              <a:rPr lang="en-US" sz="3200" dirty="0"/>
              <a:t> </a:t>
            </a:r>
            <a:r>
              <a:rPr lang="en-US" sz="3200" dirty="0" err="1"/>
              <a:t>sredine</a:t>
            </a:r>
            <a:r>
              <a:rPr lang="en-US" sz="3200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04863"/>
            <a:ext cx="7416824" cy="3312369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Deci je </a:t>
            </a:r>
            <a:r>
              <a:rPr lang="en-US" sz="3200" dirty="0" err="1"/>
              <a:t>potrebna</a:t>
            </a:r>
            <a:r>
              <a:rPr lang="en-US" sz="3200" dirty="0"/>
              <a:t> </a:t>
            </a:r>
            <a:r>
              <a:rPr lang="en-US" sz="3200" dirty="0" err="1"/>
              <a:t>pomoć</a:t>
            </a:r>
            <a:r>
              <a:rPr lang="en-US" sz="3200" dirty="0"/>
              <a:t> </a:t>
            </a:r>
            <a:r>
              <a:rPr lang="en-US" sz="3200" dirty="0" err="1"/>
              <a:t>odraslih</a:t>
            </a:r>
            <a:r>
              <a:rPr lang="en-US" sz="3200" dirty="0"/>
              <a:t> da bi </a:t>
            </a:r>
            <a:r>
              <a:rPr lang="en-US" sz="3200" dirty="0" err="1"/>
              <a:t>naučila</a:t>
            </a:r>
            <a:r>
              <a:rPr lang="en-US" sz="3200" dirty="0"/>
              <a:t> </a:t>
            </a:r>
            <a:r>
              <a:rPr lang="sr-Latn-RS" sz="3200" dirty="0"/>
              <a:t>da brinu</a:t>
            </a:r>
            <a:r>
              <a:rPr lang="en-US" sz="3200" dirty="0"/>
              <a:t> o </a:t>
            </a:r>
            <a:r>
              <a:rPr lang="en-US" sz="3200" dirty="0" err="1"/>
              <a:t>drugima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sr-Latn-RS" sz="3200" dirty="0"/>
              <a:t> da bi </a:t>
            </a:r>
            <a:r>
              <a:rPr lang="en-US" sz="3200" dirty="0"/>
              <a:t> </a:t>
            </a:r>
            <a:r>
              <a:rPr lang="sr-Latn-RS" sz="3200" dirty="0"/>
              <a:t>delili stvari sa njima.</a:t>
            </a:r>
          </a:p>
          <a:p>
            <a:r>
              <a:rPr lang="en-US" sz="3200" dirty="0"/>
              <a:t>Kao </a:t>
            </a:r>
            <a:r>
              <a:rPr lang="en-US" sz="3200" dirty="0" err="1"/>
              <a:t>predu</a:t>
            </a:r>
            <a:r>
              <a:rPr lang="sr-Latn-RS" sz="3200" dirty="0"/>
              <a:t>slov </a:t>
            </a:r>
            <a:r>
              <a:rPr lang="en-US" sz="3200" dirty="0"/>
              <a:t> </a:t>
            </a:r>
            <a:r>
              <a:rPr lang="en-US" sz="3200" dirty="0" err="1"/>
              <a:t>uspešnog</a:t>
            </a:r>
            <a:r>
              <a:rPr lang="en-US" sz="3200" dirty="0"/>
              <a:t> </a:t>
            </a:r>
            <a:r>
              <a:rPr lang="en-US" sz="3200" dirty="0" err="1"/>
              <a:t>poučavanja</a:t>
            </a:r>
            <a:r>
              <a:rPr lang="en-US" sz="3200" dirty="0"/>
              <a:t> </a:t>
            </a:r>
            <a:r>
              <a:rPr lang="sr-Latn-RS" sz="3200" dirty="0"/>
              <a:t>dece,vaspitačima </a:t>
            </a:r>
            <a:r>
              <a:rPr lang="en-US" sz="3200" dirty="0"/>
              <a:t> </a:t>
            </a:r>
            <a:r>
              <a:rPr lang="en-US" sz="3200" dirty="0" err="1"/>
              <a:t>treba</a:t>
            </a:r>
            <a:r>
              <a:rPr lang="en-US" sz="3200" dirty="0"/>
              <a:t> </a:t>
            </a:r>
            <a:r>
              <a:rPr lang="en-US" sz="3200" dirty="0" err="1"/>
              <a:t>poverenje</a:t>
            </a:r>
            <a:r>
              <a:rPr lang="en-US" sz="3200" dirty="0"/>
              <a:t> </a:t>
            </a:r>
            <a:r>
              <a:rPr lang="en-US" sz="3200" dirty="0" err="1"/>
              <a:t>dece</a:t>
            </a:r>
            <a:r>
              <a:rPr lang="sr-Latn-RS" sz="3200" dirty="0"/>
              <a:t> ali 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njihovih</a:t>
            </a:r>
            <a:r>
              <a:rPr lang="en-US" sz="3200" dirty="0"/>
              <a:t> </a:t>
            </a:r>
            <a:r>
              <a:rPr lang="en-US" sz="3200" dirty="0" err="1"/>
              <a:t>roditelja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</a:t>
            </a:r>
            <a:r>
              <a:rPr lang="sr-Latn-RS" dirty="0"/>
              <a:t>loga i odgovornost medicinske sestre vaspitača i vaspitača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Z</a:t>
            </a:r>
            <a:r>
              <a:rPr lang="sr-Latn-RS" sz="2400" dirty="0"/>
              <a:t>a uspešan i kvalitetan vaspitni rad u predškolskoj ustanovi, od izuzetnog značaja je kompetetentnost vaspitača,njegov stav prema inkluziji,kao i njegova priprema za rad sa decom sa smetnjama u razvoju.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420888"/>
            <a:ext cx="8003232" cy="3705275"/>
          </a:xfrm>
        </p:spPr>
        <p:txBody>
          <a:bodyPr>
            <a:normAutofit/>
          </a:bodyPr>
          <a:lstStyle/>
          <a:p>
            <a:r>
              <a:rPr lang="en-US" sz="2400" dirty="0"/>
              <a:t>V</a:t>
            </a:r>
            <a:r>
              <a:rPr lang="sr-Latn-RS" sz="2400" dirty="0"/>
              <a:t>aspitač pored znanja o tipičnom razvoju deteta treba da:</a:t>
            </a:r>
          </a:p>
          <a:p>
            <a:pPr>
              <a:buFontTx/>
              <a:buChar char="-"/>
            </a:pPr>
            <a:r>
              <a:rPr lang="en-US" sz="2400" dirty="0"/>
              <a:t>P</a:t>
            </a:r>
            <a:r>
              <a:rPr lang="sr-Latn-RS" sz="2400" dirty="0"/>
              <a:t>oseduje i znanje o oblicima smetnji u razvoju,</a:t>
            </a:r>
          </a:p>
          <a:p>
            <a:pPr>
              <a:buFontTx/>
              <a:buChar char="-"/>
            </a:pPr>
            <a:r>
              <a:rPr lang="en-US" sz="2400" dirty="0"/>
              <a:t>R</a:t>
            </a:r>
            <a:r>
              <a:rPr lang="sr-Latn-RS" sz="2400" dirty="0"/>
              <a:t>azvojnim teškoćama i poremećajima,</a:t>
            </a:r>
          </a:p>
          <a:p>
            <a:pPr>
              <a:buFontTx/>
              <a:buChar char="-"/>
            </a:pPr>
            <a:r>
              <a:rPr lang="en-US" sz="2400" dirty="0"/>
              <a:t>M</a:t>
            </a:r>
            <a:r>
              <a:rPr lang="sr-Latn-RS" sz="2400" dirty="0"/>
              <a:t>etodama rada sa decom različitih oblika smetnji,</a:t>
            </a:r>
          </a:p>
          <a:p>
            <a:pPr>
              <a:buFontTx/>
              <a:buChar char="-"/>
            </a:pPr>
            <a:r>
              <a:rPr lang="en-US" sz="2400" dirty="0"/>
              <a:t>S</a:t>
            </a:r>
            <a:r>
              <a:rPr lang="sr-Latn-RS" sz="2400" dirty="0"/>
              <a:t>trpljivo pruža podršku i da razvija strategije prilagođavanja na ovaj oblik rada,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420888"/>
            <a:ext cx="7787208" cy="370527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RS" sz="2800" dirty="0"/>
              <a:t>Da se permanentno edukuje,</a:t>
            </a:r>
          </a:p>
          <a:p>
            <a:pPr>
              <a:buFontTx/>
              <a:buChar char="-"/>
            </a:pPr>
            <a:r>
              <a:rPr lang="en-US" sz="2800" dirty="0"/>
              <a:t>D</a:t>
            </a:r>
            <a:r>
              <a:rPr lang="sr-Latn-RS" sz="2800" dirty="0"/>
              <a:t>a u  radu koristi savremene informacije,</a:t>
            </a:r>
          </a:p>
          <a:p>
            <a:pPr>
              <a:buFontTx/>
              <a:buChar char="-"/>
            </a:pPr>
            <a:r>
              <a:rPr lang="sr-Latn-RS" sz="2800" dirty="0"/>
              <a:t> Da ispolji veštine u zajedničkom angažovanju i saradnje dece sa i bez smetnji u razvoju.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sr-Latn-RS" dirty="0"/>
              <a:t>ojam kvalitetan vaspitač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</a:t>
            </a:r>
            <a:r>
              <a:rPr lang="sr-Latn-RS" sz="2400" dirty="0"/>
              <a:t> određenju pojma kvalitetan vaspitač javlja se veći broj patametara:</a:t>
            </a:r>
          </a:p>
          <a:p>
            <a:pPr>
              <a:buNone/>
            </a:pPr>
            <a:endParaRPr lang="sr-Latn-RS" sz="2400" dirty="0"/>
          </a:p>
          <a:p>
            <a:pPr>
              <a:buNone/>
            </a:pPr>
            <a:r>
              <a:rPr lang="sr-Latn-RS" sz="2400" dirty="0"/>
              <a:t>- </a:t>
            </a:r>
            <a:r>
              <a:rPr lang="en-US" sz="2400" dirty="0"/>
              <a:t>K</a:t>
            </a:r>
            <a:r>
              <a:rPr lang="sr-Latn-RS" sz="2400" dirty="0"/>
              <a:t>valitetnog vaspitača odlikuje visok nivo obrazovanja i obučenost za rad sa decom sa smetnjama u razvoju.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19256" cy="3849291"/>
          </a:xfrm>
        </p:spPr>
        <p:txBody>
          <a:bodyPr>
            <a:noAutofit/>
          </a:bodyPr>
          <a:lstStyle/>
          <a:p>
            <a:r>
              <a:rPr lang="en-US" sz="2800" dirty="0"/>
              <a:t>K</a:t>
            </a:r>
            <a:r>
              <a:rPr lang="sr-Latn-RS" sz="2800" dirty="0"/>
              <a:t>valitetni vaspitači:</a:t>
            </a:r>
          </a:p>
          <a:p>
            <a:pPr>
              <a:buFontTx/>
              <a:buChar char="-"/>
            </a:pPr>
            <a:r>
              <a:rPr lang="en-US" sz="2800" dirty="0"/>
              <a:t>R</a:t>
            </a:r>
            <a:r>
              <a:rPr lang="sr-Latn-RS" sz="2800" dirty="0"/>
              <a:t>azvijaju pozitivan odnos sa decom</a:t>
            </a:r>
          </a:p>
          <a:p>
            <a:pPr>
              <a:buFontTx/>
              <a:buChar char="-"/>
            </a:pPr>
            <a:r>
              <a:rPr lang="en-US" sz="2800" dirty="0"/>
              <a:t>O</a:t>
            </a:r>
            <a:r>
              <a:rPr lang="sr-Latn-RS" sz="2800" dirty="0"/>
              <a:t>stvaruju dobru saradnju sa roditeljima</a:t>
            </a:r>
          </a:p>
          <a:p>
            <a:pPr>
              <a:buFontTx/>
              <a:buChar char="-"/>
            </a:pPr>
            <a:r>
              <a:rPr lang="en-US" sz="2800" dirty="0"/>
              <a:t>P</a:t>
            </a:r>
            <a:r>
              <a:rPr lang="sr-Latn-RS" sz="2800" dirty="0"/>
              <a:t>okazuju osobine kao što su: </a:t>
            </a:r>
          </a:p>
          <a:p>
            <a:pPr>
              <a:buNone/>
            </a:pPr>
            <a:r>
              <a:rPr lang="sr-Latn-RS" sz="2800" i="1" dirty="0"/>
              <a:t>entuzijazam,upornost,doslednost,fleksbilnost,</a:t>
            </a:r>
          </a:p>
          <a:p>
            <a:pPr>
              <a:buNone/>
            </a:pPr>
            <a:r>
              <a:rPr lang="sr-Latn-RS" sz="2800" i="1" dirty="0"/>
              <a:t>sposobnost podsticanja interakcije između vršnjaka.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132856"/>
            <a:ext cx="6382058" cy="38869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i="1" dirty="0"/>
              <a:t>O</a:t>
            </a:r>
            <a:r>
              <a:rPr lang="sr-Latn-RS" sz="2800" b="1" i="1" dirty="0"/>
              <a:t>ve osobine se veoma važne u radu sa decom jer doprinose motivaciji,kako vaspitača tako i dece.</a:t>
            </a:r>
          </a:p>
          <a:p>
            <a:pPr>
              <a:buNone/>
            </a:pPr>
            <a:r>
              <a:rPr lang="sr-Latn-RS" sz="2800" b="1" i="1" dirty="0"/>
              <a:t>Na taj način se spontano kreira kvalitetan radni ambijent,u kome se dete oseća sigurno i zadovoljno dok  boravi u grupi.</a:t>
            </a:r>
            <a:endParaRPr lang="en-US" sz="2800" b="1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sr-Latn-RS" dirty="0"/>
              <a:t>nkluzivna praksa vaspitača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970" y="2204864"/>
            <a:ext cx="6343672" cy="38149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000" dirty="0"/>
              <a:t>...predstavlja njegovo stručno angažovanje i pružanje podrške u radu sa decom sa smetnjama u razvoju i decom bez razvojnih teškoća u okviru predškolske ustanove u istoj grupi.</a:t>
            </a:r>
          </a:p>
          <a:p>
            <a:pPr>
              <a:buNone/>
            </a:pPr>
            <a:r>
              <a:rPr lang="sr-Latn-RS" sz="2000" dirty="0"/>
              <a:t>Tradicionalna odgovornost vaspitača se često svodila na poznavanje osnovnih razvojnoh karakteristika dece predškolskog uzrasta,kao i njegovo angažovanje u praćenju i napredovanju razvoja,primeni kurikuluma i socijalizaciji dece.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204864"/>
            <a:ext cx="8075240" cy="3921299"/>
          </a:xfrm>
        </p:spPr>
        <p:txBody>
          <a:bodyPr/>
          <a:lstStyle/>
          <a:p>
            <a:endParaRPr lang="sr-Latn-RS" dirty="0"/>
          </a:p>
          <a:p>
            <a:endParaRPr lang="sr-Latn-RS" dirty="0"/>
          </a:p>
          <a:p>
            <a:pPr>
              <a:buNone/>
            </a:pPr>
            <a:r>
              <a:rPr lang="sr-Latn-RS" b="1" i="1" dirty="0"/>
              <a:t>    </a:t>
            </a:r>
            <a:r>
              <a:rPr lang="sr-Latn-RS" sz="2800" b="1" i="1" dirty="0"/>
              <a:t>Sa pojavom inkluzivne prakse,uloge i   odgovornosti medicinske sestre vaspitača i vaspitača dobijaji nove dimenzije.</a:t>
            </a:r>
            <a:endParaRPr lang="en-US" sz="2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sr-Latn-RS" dirty="0"/>
              <a:t>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</a:t>
            </a:r>
            <a:r>
              <a:rPr lang="sr-Latn-RS" sz="2400" dirty="0"/>
              <a:t>redškolska ustanova je prva vaspitno-obrazovna institucija u celovitom sistemu vaspitanja i obrazovanja deteta.</a:t>
            </a:r>
          </a:p>
          <a:p>
            <a:r>
              <a:rPr lang="en-US" sz="2400" dirty="0"/>
              <a:t>U</a:t>
            </a:r>
            <a:r>
              <a:rPr lang="sr-Latn-RS" sz="2400" dirty="0"/>
              <a:t> najranijoj fazi svoga razvoja, dete dobija različite vidove podrške upravo u vrtiću,odnosno u vaspitnoj grupi kojom koordinira medicinska sestra vaspitač ili vaspitač.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19256" cy="3633267"/>
          </a:xfrm>
        </p:spPr>
        <p:txBody>
          <a:bodyPr>
            <a:normAutofit/>
          </a:bodyPr>
          <a:lstStyle/>
          <a:p>
            <a:r>
              <a:rPr lang="en-US" sz="2800" dirty="0"/>
              <a:t>U</a:t>
            </a:r>
            <a:r>
              <a:rPr lang="sr-Latn-RS" sz="2800" dirty="0"/>
              <a:t> skladu sa novim tendencijama od vaspitača se očekuje </a:t>
            </a:r>
            <a:r>
              <a:rPr lang="sr-Latn-RS" sz="2800" b="1" u="sng" dirty="0"/>
              <a:t>viši nivo znanja i poznavanje novih informacija ,koje mu omogućavaju da se adekvatno pripremi i snađe u složenim situacijama izazvanim zajedničkim boravkom dece, sa i bez smetnji u razvoju.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636912"/>
            <a:ext cx="8075240" cy="3489251"/>
          </a:xfrm>
        </p:spPr>
        <p:txBody>
          <a:bodyPr>
            <a:normAutofit/>
          </a:bodyPr>
          <a:lstStyle/>
          <a:p>
            <a:r>
              <a:rPr lang="en-US" sz="2400" dirty="0"/>
              <a:t>O</a:t>
            </a:r>
            <a:r>
              <a:rPr lang="sr-Latn-RS" sz="2400" dirty="0"/>
              <a:t>d vaspitača se takođe </a:t>
            </a:r>
            <a:r>
              <a:rPr lang="sr-Latn-RS" sz="2400" b="1" u="sng" dirty="0"/>
              <a:t>očekuje,da poseduje znanja i metode koje doprinose razvoju i implementaciji programa inkluzivne nastave,znanja i veštine efikasnog vođenja vaspitno-obrazovnog procesa koji olakšava napredovanje u učenju, razvoju i socijalizaciji dece razlićitih sposobnosti.</a:t>
            </a:r>
            <a:endParaRPr lang="en-US" sz="2400" b="1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276872"/>
            <a:ext cx="8330212" cy="3240360"/>
          </a:xfrm>
        </p:spPr>
        <p:txBody>
          <a:bodyPr/>
          <a:lstStyle/>
          <a:p>
            <a:endParaRPr lang="sr-Latn-RS" dirty="0"/>
          </a:p>
          <a:p>
            <a:endParaRPr lang="sr-Latn-RS" dirty="0"/>
          </a:p>
          <a:p>
            <a:pPr>
              <a:buNone/>
            </a:pPr>
            <a:r>
              <a:rPr lang="sr-Latn-RS" dirty="0"/>
              <a:t>   </a:t>
            </a:r>
            <a:r>
              <a:rPr lang="en-US" sz="2800" b="1" u="sng" dirty="0"/>
              <a:t>V</a:t>
            </a:r>
            <a:r>
              <a:rPr lang="sr-Latn-RS" sz="2800" b="1" u="sng" dirty="0"/>
              <a:t>aspitač istovremeno treba da funkcioniše kao vaspitač opšteg tipa i kao specijalni vaspitač koji poseduje znaje o atipičnom razvoju deteta.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7848872" cy="4608512"/>
          </a:xfrm>
        </p:spPr>
        <p:txBody>
          <a:bodyPr>
            <a:noAutofit/>
          </a:bodyPr>
          <a:lstStyle/>
          <a:p>
            <a:r>
              <a:rPr lang="en-US" sz="2400" dirty="0"/>
              <a:t>P</a:t>
            </a:r>
            <a:r>
              <a:rPr lang="sr-Latn-RS" sz="2400" dirty="0"/>
              <a:t>redškolska ustanova je prostor u kome dete treba da se oseća sigurno i srećno i u kome ima mogućnost za autentično emocionalno izražavanje.</a:t>
            </a:r>
          </a:p>
          <a:p>
            <a:r>
              <a:rPr lang="en-US" sz="2400" dirty="0"/>
              <a:t>K</a:t>
            </a:r>
            <a:r>
              <a:rPr lang="sr-Latn-RS" sz="2400" dirty="0"/>
              <a:t>ako bi dete sa razvojnim poteškoćama dostiglo određene oblike prihvaćenosti i zadovoljstva i opuštenosti u vrtiću,vaspitač treba da poznaje dečje osobine,podstče društveno ponašanje,da ohrabruje,da bude kreativan u predškolskom vaspitanju i obrazovanju i da prilagodi svoj rad nivou razvoja svakog deteta koristeći sve strategije koje olakšavaju vaspitni rad.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04864"/>
            <a:ext cx="7931224" cy="3921299"/>
          </a:xfrm>
        </p:spPr>
        <p:txBody>
          <a:bodyPr>
            <a:normAutofit/>
          </a:bodyPr>
          <a:lstStyle/>
          <a:p>
            <a:r>
              <a:rPr lang="en-US" sz="2000" dirty="0"/>
              <a:t>P</a:t>
            </a:r>
            <a:r>
              <a:rPr lang="sr-Latn-RS" sz="2000" dirty="0"/>
              <a:t>ostoje brojne poteškoće u inkluzivnom radu vaspitača.</a:t>
            </a:r>
          </a:p>
          <a:p>
            <a:r>
              <a:rPr lang="sr-Latn-RS" sz="2000" dirty="0"/>
              <a:t>Istraživanja pokazuju da su to najčešće: </a:t>
            </a:r>
          </a:p>
          <a:p>
            <a:pPr>
              <a:buNone/>
            </a:pPr>
            <a:r>
              <a:rPr lang="sr-Latn-RS" sz="2000" dirty="0"/>
              <a:t>-negativan stav vaspitača prema inkluziji ili indeferentan odnos prema ovom obliku rada</a:t>
            </a:r>
          </a:p>
          <a:p>
            <a:pPr>
              <a:buFontTx/>
              <a:buChar char="-"/>
            </a:pPr>
            <a:r>
              <a:rPr lang="sr-Latn-RS" sz="2000" dirty="0"/>
              <a:t>neadekvatni uslovi za rad</a:t>
            </a:r>
          </a:p>
          <a:p>
            <a:pPr>
              <a:buFontTx/>
              <a:buChar char="-"/>
            </a:pPr>
            <a:r>
              <a:rPr lang="sr-Latn-RS" sz="2000" dirty="0"/>
              <a:t>preveliki broj dece u grupi</a:t>
            </a:r>
          </a:p>
          <a:p>
            <a:pPr>
              <a:buFontTx/>
              <a:buChar char="-"/>
            </a:pPr>
            <a:r>
              <a:rPr lang="sr-Latn-RS" sz="2000" dirty="0"/>
              <a:t>nemogućnost stručnog usavršavanja</a:t>
            </a:r>
          </a:p>
          <a:p>
            <a:pPr>
              <a:buFontTx/>
              <a:buChar char="-"/>
            </a:pPr>
            <a:r>
              <a:rPr lang="sr-Latn-RS" sz="2000" dirty="0"/>
              <a:t>nedostatak informacija u vezi sa inkluzivnim radom i određenim oblicima obuke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sr-Latn-RS" dirty="0"/>
              <a:t>valitet i struktura inkluzivnog okruženja u vrtiću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</a:t>
            </a:r>
            <a:r>
              <a:rPr lang="sr-Latn-RS" sz="2400" dirty="0"/>
              <a:t>valitet predškolske inkluzije integriše specijalno i redovno obrazovanje, što podrazumeva dodatne zahteve za efikasno i kvalitetno odvijanje vaspitno-obrazovnog rada u vrtiću.</a:t>
            </a:r>
          </a:p>
          <a:p>
            <a:r>
              <a:rPr lang="en-US" sz="2400" dirty="0"/>
              <a:t>S</a:t>
            </a:r>
            <a:r>
              <a:rPr lang="sr-Latn-RS" sz="2400" dirty="0"/>
              <a:t>avremeno predškolsko inkluzivno vaspitanje se temelji na preduslovima koji obuhvataju više činilaca: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68" y="2348880"/>
            <a:ext cx="8291264" cy="334523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O</a:t>
            </a:r>
            <a:r>
              <a:rPr lang="sr-Latn-RS" dirty="0"/>
              <a:t>bučenog vaspitača(funkcionalni programi usavršavanja i profesionalnog razvoja vaspitača)</a:t>
            </a:r>
          </a:p>
          <a:p>
            <a:pPr marL="514350" indent="-514350">
              <a:buAutoNum type="arabicPeriod"/>
            </a:pPr>
            <a:r>
              <a:rPr lang="en-US" dirty="0"/>
              <a:t>A</a:t>
            </a:r>
            <a:r>
              <a:rPr lang="sr-Latn-RS" dirty="0"/>
              <a:t>dekvatne uslove rada(broj dece u grupi ne bi trebalo pređe odnos 2:8 tj.dvoje dece sa posebnim potrebama na osmoro dece bez smetnji urazvoju)-ako je potrebno asistevne tehnologije </a:t>
            </a:r>
          </a:p>
          <a:p>
            <a:pPr marL="514350" indent="-514350">
              <a:buAutoNum type="arabicPeriod"/>
            </a:pPr>
            <a:r>
              <a:rPr lang="en-US" dirty="0"/>
              <a:t>S</a:t>
            </a:r>
            <a:r>
              <a:rPr lang="sr-Latn-RS" dirty="0"/>
              <a:t>ardanja sa stručnim službama,porodicom i lokalnom zajednicom.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sr-Latn-RS" dirty="0"/>
              <a:t>valitetno predškolsko inkluzivno obrazovanje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dirty="0"/>
              <a:t>...</a:t>
            </a:r>
            <a:r>
              <a:rPr lang="sr-Latn-RS" sz="2400" dirty="0"/>
              <a:t>može se prepoznati po tome što:</a:t>
            </a:r>
          </a:p>
          <a:p>
            <a:pPr>
              <a:buNone/>
            </a:pPr>
            <a:r>
              <a:rPr lang="sr-Latn-RS" sz="2400" dirty="0"/>
              <a:t>1.</a:t>
            </a:r>
            <a:r>
              <a:rPr lang="en-US" sz="2400" dirty="0"/>
              <a:t>V</a:t>
            </a:r>
            <a:r>
              <a:rPr lang="sr-Latn-RS" sz="2400" dirty="0"/>
              <a:t>aspitači omogućavaju zadovoljavanje potreba svakog deteta</a:t>
            </a:r>
          </a:p>
          <a:p>
            <a:pPr>
              <a:buNone/>
            </a:pPr>
            <a:r>
              <a:rPr lang="sr-Latn-RS" sz="2400" dirty="0"/>
              <a:t>2.</a:t>
            </a:r>
            <a:r>
              <a:rPr lang="en-US" sz="2400" dirty="0"/>
              <a:t>N</a:t>
            </a:r>
            <a:r>
              <a:rPr lang="sr-Latn-RS" sz="2400" dirty="0"/>
              <a:t>a određivanju potreba deteta radi se timski</a:t>
            </a:r>
          </a:p>
          <a:p>
            <a:pPr>
              <a:buNone/>
            </a:pPr>
            <a:r>
              <a:rPr lang="sr-Latn-RS" sz="2400" dirty="0"/>
              <a:t>3. Sprovođenje programa se zasniva na istraživanju, a programi su usklađeni sa kulturom,jezikom i razvojnim potrebama deteta</a:t>
            </a: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420888"/>
            <a:ext cx="8147248" cy="3705275"/>
          </a:xfrm>
        </p:spPr>
        <p:txBody>
          <a:bodyPr/>
          <a:lstStyle/>
          <a:p>
            <a:pPr>
              <a:buNone/>
            </a:pPr>
            <a:r>
              <a:rPr lang="sr-Latn-RS" dirty="0"/>
              <a:t>4. </a:t>
            </a:r>
            <a:r>
              <a:rPr lang="en-US" dirty="0"/>
              <a:t>D</a:t>
            </a:r>
            <a:r>
              <a:rPr lang="sr-Latn-RS" sz="2400" dirty="0"/>
              <a:t>eca se međusobno druže i igraju sve vreme boravka u vrtiću</a:t>
            </a:r>
          </a:p>
          <a:p>
            <a:pPr>
              <a:buNone/>
            </a:pPr>
            <a:r>
              <a:rPr lang="sr-Latn-RS" sz="2400" dirty="0"/>
              <a:t>5.Vaspitno-obrazovni rad se usmerava na celokupnu ličnost deteta</a:t>
            </a:r>
          </a:p>
          <a:p>
            <a:pPr>
              <a:buNone/>
            </a:pPr>
            <a:r>
              <a:rPr lang="sr-Latn-RS" sz="2400" dirty="0"/>
              <a:t>6.</a:t>
            </a:r>
            <a:r>
              <a:rPr lang="en-US" sz="2400" dirty="0"/>
              <a:t>U</a:t>
            </a:r>
            <a:r>
              <a:rPr lang="sr-Latn-RS" sz="2400" dirty="0"/>
              <a:t>spostavlja se trajno dobar odnos sa porodicom,partnerima i lokalnom zajednicom</a:t>
            </a:r>
          </a:p>
          <a:p>
            <a:pPr>
              <a:buNone/>
            </a:pPr>
            <a:r>
              <a:rPr lang="sr-Latn-RS" sz="2400" dirty="0"/>
              <a:t>7.</a:t>
            </a:r>
            <a:r>
              <a:rPr lang="en-US" sz="2400" dirty="0"/>
              <a:t>P</a:t>
            </a:r>
            <a:r>
              <a:rPr lang="sr-Latn-RS" sz="2400" dirty="0"/>
              <a:t>redškolska ustanova preduzima odgovornost da sva deca napreduju i postižu bolje rezultate.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420888"/>
            <a:ext cx="8219256" cy="3384376"/>
          </a:xfrm>
        </p:spPr>
        <p:txBody>
          <a:bodyPr/>
          <a:lstStyle/>
          <a:p>
            <a:r>
              <a:rPr lang="sr-Latn-RS" dirty="0"/>
              <a:t> </a:t>
            </a:r>
            <a:r>
              <a:rPr lang="sr-Latn-RS" sz="2400" dirty="0"/>
              <a:t>Kvalitetni inkluzivni programi vaspatanja i nege moraju da sadrže tri ključne komponente:</a:t>
            </a:r>
          </a:p>
          <a:p>
            <a:pPr marL="514350" indent="-514350">
              <a:buAutoNum type="arabicPeriod"/>
            </a:pPr>
            <a:r>
              <a:rPr lang="en-US" sz="2400" dirty="0"/>
              <a:t>D</a:t>
            </a:r>
            <a:r>
              <a:rPr lang="sr-Latn-RS" sz="2400" dirty="0"/>
              <a:t>a su pristupačni svoj deci i njihovim porodicama</a:t>
            </a:r>
          </a:p>
          <a:p>
            <a:pPr marL="514350" indent="-514350">
              <a:buAutoNum type="arabicPeriod"/>
            </a:pPr>
            <a:r>
              <a:rPr lang="en-US" sz="2400" dirty="0"/>
              <a:t>D</a:t>
            </a:r>
            <a:r>
              <a:rPr lang="sr-Latn-RS" sz="2400" dirty="0"/>
              <a:t>a su kreirani i da se sprovode tako da uvažavaju sve jedinstvene potrebe svakog deteta</a:t>
            </a:r>
          </a:p>
          <a:p>
            <a:pPr marL="514350" indent="-514350">
              <a:buAutoNum type="arabicPeriod"/>
            </a:pPr>
            <a:r>
              <a:rPr lang="en-US" sz="2400" dirty="0"/>
              <a:t>D</a:t>
            </a:r>
            <a:r>
              <a:rPr lang="sr-Latn-RS" sz="2400" dirty="0"/>
              <a:t>a se neprestano vrši evaluacija programa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76872"/>
            <a:ext cx="8031836" cy="3749265"/>
          </a:xfrm>
        </p:spPr>
        <p:txBody>
          <a:bodyPr>
            <a:normAutofit/>
          </a:bodyPr>
          <a:lstStyle/>
          <a:p>
            <a:r>
              <a:rPr lang="sr-Latn-RS" sz="2400" dirty="0"/>
              <a:t>Međutim...</a:t>
            </a:r>
          </a:p>
          <a:p>
            <a:pPr>
              <a:buNone/>
            </a:pPr>
            <a:r>
              <a:rPr lang="en-US" sz="2400" dirty="0"/>
              <a:t>P</a:t>
            </a:r>
            <a:r>
              <a:rPr lang="sr-Latn-RS" sz="2400" dirty="0"/>
              <a:t>redškolska ustanova treba da pruži mogućnost za  razvojne kompetencije,kako dece tipičnog razvoja,tako i dece kojima je neophodna dodatna pomoć i podrška u razvoju.</a:t>
            </a:r>
          </a:p>
          <a:p>
            <a:pPr>
              <a:buNone/>
            </a:pPr>
            <a:r>
              <a:rPr lang="en-US" sz="2400" dirty="0"/>
              <a:t>D</a:t>
            </a:r>
            <a:r>
              <a:rPr lang="sr-Latn-RS" sz="2400" dirty="0"/>
              <a:t>odatni vidovi podrške deci sa smetnjama u razvoju iziskuju određene uslove za rad,zatim pripremu i planiranje, kao i kompetentnost vaspitnog kadra.</a:t>
            </a: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sr-Latn-RS" dirty="0"/>
              <a:t>eđutim...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987" y="2492896"/>
            <a:ext cx="6345260" cy="353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K</a:t>
            </a:r>
            <a:r>
              <a:rPr lang="sr-Latn-RS" sz="2000" dirty="0"/>
              <a:t>valitetan program će poneti ove atribute,tek onda kada ga vaspitač fleksibilno primeni i adaptira uslovima rada,kako bi se na najbolji način zadovoljile potrebe sve dece.</a:t>
            </a:r>
          </a:p>
          <a:p>
            <a:pPr>
              <a:buNone/>
            </a:pPr>
            <a:r>
              <a:rPr lang="en-US" sz="2000" dirty="0"/>
              <a:t>U</a:t>
            </a:r>
            <a:r>
              <a:rPr lang="sr-Latn-RS" sz="2000" dirty="0"/>
              <a:t> cilju realizacije kvalitetnog inkluzivnog vaspitno-obrazovnog procesa,vaspitač treba da nastoji da održava toplu i podstcajnu atmosferu koja će omogućiti deci sa smetnjama u razvoju da razviju pozitivnu sliku o sebi i da se ne osećaju drugačije od ostalih.</a:t>
            </a:r>
            <a:endParaRPr 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Z</a:t>
            </a:r>
            <a:r>
              <a:rPr lang="sr-Latn-RS" dirty="0"/>
              <a:t>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/>
              <a:t>Inkluzija u ranom detinjstvu ima izuzetan značaj i vrednost za razvoj deteta sa smetnjama u razvoju i za njegovo uključivanje u redovan obrazovni sistem.</a:t>
            </a:r>
          </a:p>
          <a:p>
            <a:r>
              <a:rPr lang="en-US" sz="2000" dirty="0"/>
              <a:t>O</a:t>
            </a:r>
            <a:r>
              <a:rPr lang="sr-Latn-RS" sz="2000" dirty="0"/>
              <a:t>na predstavlja polaznu platformu za njegovo kasnije funkcionisanje.</a:t>
            </a:r>
          </a:p>
          <a:p>
            <a:r>
              <a:rPr lang="en-US" sz="2000" dirty="0"/>
              <a:t>P</a:t>
            </a:r>
            <a:r>
              <a:rPr lang="sr-Latn-RS" sz="2000" dirty="0"/>
              <a:t>redškolska inkluzija daće najbolje rezultate i opravdati svoje postojanje ako sublimiše veći broj parametara.</a:t>
            </a: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08920"/>
            <a:ext cx="7832322" cy="30314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J</a:t>
            </a:r>
            <a:r>
              <a:rPr lang="sr-Latn-RS" sz="2000" dirty="0"/>
              <a:t>edan od najvažnijih može da se predstavi kroz rad vaspitača.</a:t>
            </a:r>
          </a:p>
          <a:p>
            <a:r>
              <a:rPr lang="sr-Latn-RS" sz="2000" b="1" u="sng" dirty="0"/>
              <a:t>Kvalitetan vaspitač dominira,kreira i rukovodi svim ostalim parametrima.</a:t>
            </a:r>
          </a:p>
          <a:p>
            <a:r>
              <a:rPr lang="en-US" sz="2000" b="1" u="sng" dirty="0"/>
              <a:t>O</a:t>
            </a:r>
            <a:r>
              <a:rPr lang="sr-Latn-RS" sz="2000" b="1" u="sng" dirty="0"/>
              <a:t>n prati, podstiče i pruža podršku detetu,usmerava i pozitivno utiče na njegov razvoj,stvara pozitivan inkluzivni ambijent,primenjuje inkluzivni kurikulum uz neophodne izmene i prilagođavanje uslovima rada,ostvaruje dobru saradnju sa roditeljima i stručnim službama.</a:t>
            </a:r>
            <a:endParaRPr lang="en-US" sz="2000" b="1" u="sng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04864"/>
            <a:ext cx="8147248" cy="3921299"/>
          </a:xfrm>
        </p:spPr>
        <p:txBody>
          <a:bodyPr>
            <a:normAutofit/>
          </a:bodyPr>
          <a:lstStyle/>
          <a:p>
            <a:r>
              <a:rPr lang="en-US" sz="2400" b="1" u="sng" dirty="0"/>
              <a:t>D</a:t>
            </a:r>
            <a:r>
              <a:rPr lang="sr-Latn-RS" sz="2400" b="1" u="sng" dirty="0"/>
              <a:t>obar vaspitač se ističe po psihološkom profilu u kojem se prepoznaju osobine značajne za njegov profesionalni rad i angažovanje.</a:t>
            </a:r>
          </a:p>
          <a:p>
            <a:r>
              <a:rPr lang="en-US" sz="2400" b="1" u="sng" dirty="0"/>
              <a:t>O</a:t>
            </a:r>
            <a:r>
              <a:rPr lang="sr-Latn-RS" sz="2400" b="1" u="sng" dirty="0"/>
              <a:t>n treba da prepozna potrebe svakog deteta ponaosob i da odgovori na njih, što će se pozitivno odraziti i na razvoj njegovog humanističkog identiteta.</a:t>
            </a:r>
          </a:p>
          <a:p>
            <a:r>
              <a:rPr lang="en-US" sz="2400" b="1" u="sng" dirty="0"/>
              <a:t>V</a:t>
            </a:r>
            <a:r>
              <a:rPr lang="sr-Latn-RS" sz="2400" b="1" u="sng" dirty="0"/>
              <a:t>aspitač je izvor dečje sigurnosti.</a:t>
            </a:r>
            <a:endParaRPr lang="en-US" sz="2400" b="1" u="sng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19256" cy="3993307"/>
          </a:xfrm>
        </p:spPr>
        <p:txBody>
          <a:bodyPr>
            <a:normAutofit/>
          </a:bodyPr>
          <a:lstStyle/>
          <a:p>
            <a:r>
              <a:rPr lang="en-US" sz="2000" dirty="0"/>
              <a:t>Z</a:t>
            </a:r>
            <a:r>
              <a:rPr lang="sr-Latn-RS" sz="2000" dirty="0"/>
              <a:t>a rad sa decom različitih sposobnosti i funkcionalnih nivoa,vaspitač, kroz svoje radno iskustvo,treba da stekne određene oblike senzibilnosti koji će mu kasnije osigurati lakše snalaženje i kvalitetniju interakciju,kako sa decom sa smetnjama u razvoju,tako i sa ostalom decom.</a:t>
            </a:r>
          </a:p>
          <a:p>
            <a:r>
              <a:rPr lang="en-US" sz="2000" dirty="0"/>
              <a:t>V</a:t>
            </a:r>
            <a:r>
              <a:rPr lang="sr-Latn-RS" sz="2000" dirty="0"/>
              <a:t>aspitač  treba da razvije pozitivan odnos sa roditeljima, tako što će im pružati podršku, uzajmno se poštovati i odgovarati na njihove potrebe u vezi sa detetom.</a:t>
            </a:r>
          </a:p>
          <a:p>
            <a:r>
              <a:rPr lang="en-US" sz="2000" dirty="0"/>
              <a:t>V</a:t>
            </a:r>
            <a:r>
              <a:rPr lang="sr-Latn-RS" sz="2000" dirty="0"/>
              <a:t>aspitač svojim entuzijazmom stvara izazovan ambijent koji pokreće decu i ona tada pozitivnije reaguju na njega.</a:t>
            </a:r>
            <a:endParaRPr lang="en-US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sr-Latn-RS" dirty="0"/>
              <a:t>iteratura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sr-Latn-RS" dirty="0"/>
              <a:t>dr Saša Stepanović: </a:t>
            </a:r>
            <a:r>
              <a:rPr lang="sr-Latn-RS" b="1" dirty="0"/>
              <a:t>Inkluzija knjiga 1</a:t>
            </a:r>
          </a:p>
          <a:p>
            <a:pPr marL="624078" indent="-514350">
              <a:buAutoNum type="arabicPeriod"/>
            </a:pPr>
            <a:r>
              <a:rPr lang="sr-Latn-RS" dirty="0"/>
              <a:t> Biljana Janjić, Nataša Milojević, Snežana Lazartević : </a:t>
            </a:r>
            <a:r>
              <a:rPr lang="en-US" b="1" dirty="0"/>
              <a:t>P</a:t>
            </a:r>
            <a:r>
              <a:rPr lang="sr-Latn-RS" b="1" dirty="0"/>
              <a:t>rimena i unapređenje inkluzivnog obrazovanja u Srbiji – priručnik za zaposlene u vrtićima i školama</a:t>
            </a:r>
          </a:p>
          <a:p>
            <a:pPr marL="624078" indent="-514350">
              <a:buAutoNum type="arabicPeriod"/>
            </a:pPr>
            <a:r>
              <a:rPr lang="en-US" b="1" dirty="0"/>
              <a:t>R</a:t>
            </a:r>
            <a:r>
              <a:rPr lang="sr-Latn-RS" b="1" dirty="0"/>
              <a:t>azličitost i socijalna inkluzija:istraživanje komptetncija potrebnih za profesionalnu praksu u oblasti vaspitanja i obrazovanja u ranom detinjstvu</a:t>
            </a:r>
            <a:r>
              <a:rPr lang="sr-Latn-RS" dirty="0"/>
              <a:t>, </a:t>
            </a:r>
            <a:r>
              <a:rPr lang="en-US" dirty="0" err="1"/>
              <a:t>Autori</a:t>
            </a:r>
            <a:r>
              <a:rPr lang="en-US" dirty="0"/>
              <a:t>: Ana del </a:t>
            </a:r>
            <a:r>
              <a:rPr lang="en-US" dirty="0" err="1"/>
              <a:t>Bario</a:t>
            </a:r>
            <a:r>
              <a:rPr lang="en-US" dirty="0"/>
              <a:t> </a:t>
            </a:r>
            <a:r>
              <a:rPr lang="en-US" dirty="0" err="1"/>
              <a:t>Saiz</a:t>
            </a:r>
            <a:r>
              <a:rPr lang="en-US" dirty="0"/>
              <a:t>, Dominique </a:t>
            </a:r>
            <a:r>
              <a:rPr lang="en-US" dirty="0" err="1"/>
              <a:t>Malleval</a:t>
            </a:r>
            <a:r>
              <a:rPr lang="en-US" dirty="0"/>
              <a:t>, </a:t>
            </a:r>
            <a:r>
              <a:rPr lang="en-US" dirty="0" err="1"/>
              <a:t>Zorica</a:t>
            </a:r>
            <a:r>
              <a:rPr lang="en-US" dirty="0"/>
              <a:t> </a:t>
            </a:r>
            <a:r>
              <a:rPr lang="en-US" dirty="0" err="1"/>
              <a:t>Trikic</a:t>
            </a:r>
            <a:r>
              <a:rPr lang="en-US" dirty="0"/>
              <a:t>, </a:t>
            </a:r>
            <a:r>
              <a:rPr lang="en-US" dirty="0" err="1"/>
              <a:t>Katrien</a:t>
            </a:r>
            <a:r>
              <a:rPr lang="en-US" dirty="0"/>
              <a:t> Van </a:t>
            </a:r>
            <a:r>
              <a:rPr lang="en-US" dirty="0" err="1"/>
              <a:t>Laere</a:t>
            </a:r>
            <a:r>
              <a:rPr lang="en-US" dirty="0"/>
              <a:t>, Colette Murray, Kenny Spence , </a:t>
            </a:r>
            <a:r>
              <a:rPr lang="en-US" dirty="0" err="1"/>
              <a:t>Myriam</a:t>
            </a:r>
            <a:r>
              <a:rPr lang="en-US" dirty="0"/>
              <a:t> </a:t>
            </a:r>
            <a:r>
              <a:rPr lang="en-US" dirty="0" err="1"/>
              <a:t>Mony</a:t>
            </a:r>
            <a:r>
              <a:rPr lang="en-US" dirty="0"/>
              <a:t>, Dawn </a:t>
            </a:r>
            <a:r>
              <a:rPr lang="en-US" dirty="0" err="1"/>
              <a:t>Tankersley</a:t>
            </a:r>
            <a:r>
              <a:rPr lang="en-US" dirty="0"/>
              <a:t>, Mathias Urban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 KRAJ </a:t>
            </a:r>
            <a:endParaRPr lang="en-US" dirty="0"/>
          </a:p>
        </p:txBody>
      </p:sp>
      <p:pic>
        <p:nvPicPr>
          <p:cNvPr id="1027" name="Picture 3" descr="C:\Users\Jovcic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00240"/>
            <a:ext cx="4857784" cy="3438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04864"/>
            <a:ext cx="8330212" cy="41044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/>
              <a:t>B</a:t>
            </a:r>
            <a:r>
              <a:rPr lang="sr-Latn-RS" sz="2800" dirty="0"/>
              <a:t>oljem razumevanju problematike i stručnom radu vaspitnog osoblja, doprinose :</a:t>
            </a:r>
          </a:p>
          <a:p>
            <a:pPr>
              <a:buNone/>
            </a:pPr>
            <a:r>
              <a:rPr lang="sr-Latn-RS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1</a:t>
            </a:r>
            <a:r>
              <a:rPr lang="sr-Latn-RS" sz="2800" dirty="0"/>
              <a:t>.Njihovi  pozitivni stavovi prema inkluzivnom radu,</a:t>
            </a:r>
          </a:p>
          <a:p>
            <a:pPr marL="0" indent="0">
              <a:buNone/>
            </a:pPr>
            <a:r>
              <a:rPr lang="sr-Latn-RS" sz="2800" dirty="0"/>
              <a:t>2.</a:t>
            </a:r>
            <a:r>
              <a:rPr lang="en-US" sz="2800" dirty="0"/>
              <a:t>M</a:t>
            </a:r>
            <a:r>
              <a:rPr lang="sr-Latn-RS" sz="2800" dirty="0"/>
              <a:t>otivacija za rad,</a:t>
            </a:r>
          </a:p>
          <a:p>
            <a:pPr marL="0" indent="0">
              <a:buNone/>
            </a:pPr>
            <a:r>
              <a:rPr lang="sr-Latn-RS" sz="2800" dirty="0"/>
              <a:t>3. </a:t>
            </a:r>
            <a:r>
              <a:rPr lang="en-US" sz="2800" dirty="0"/>
              <a:t>L</a:t>
            </a:r>
            <a:r>
              <a:rPr lang="sr-Latn-RS" sz="2800" dirty="0"/>
              <a:t>ične osobine vaspitača,</a:t>
            </a:r>
          </a:p>
          <a:p>
            <a:pPr marL="0" indent="0">
              <a:buNone/>
            </a:pPr>
            <a:r>
              <a:rPr lang="sr-Latn-RS" sz="2800" dirty="0"/>
              <a:t>4. </a:t>
            </a:r>
            <a:r>
              <a:rPr lang="en-US" sz="2800" dirty="0"/>
              <a:t>P</a:t>
            </a:r>
            <a:r>
              <a:rPr lang="sr-Latn-RS" sz="2800" dirty="0"/>
              <a:t>otreba i želja vaspitača za profesionalnim razvojem,</a:t>
            </a:r>
          </a:p>
          <a:p>
            <a:pPr marL="0" indent="0">
              <a:buNone/>
            </a:pPr>
            <a:r>
              <a:rPr lang="sr-Latn-RS" sz="2800" dirty="0"/>
              <a:t>5. </a:t>
            </a:r>
            <a:r>
              <a:rPr lang="en-US" sz="2800" dirty="0"/>
              <a:t>S</a:t>
            </a:r>
            <a:r>
              <a:rPr lang="sr-Latn-RS" sz="2800" dirty="0"/>
              <a:t>tručno usavršavanje različitih vidova kompetentnosti.</a:t>
            </a:r>
          </a:p>
          <a:p>
            <a:pPr marL="514350" indent="-514350">
              <a:buNone/>
            </a:pPr>
            <a:endParaRPr lang="sr-Latn-RS" dirty="0"/>
          </a:p>
          <a:p>
            <a:pPr marL="514350" indent="-514350">
              <a:buAutoNum type="arabicPeriod" startAt="2"/>
            </a:pPr>
            <a:endParaRPr lang="sr-Latn-RS" dirty="0"/>
          </a:p>
          <a:p>
            <a:pPr marL="514350" indent="-514350">
              <a:buAutoNum type="arabicPeriod" startAt="2"/>
            </a:pPr>
            <a:endParaRPr lang="sr-Latn-RS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740066" cy="3530600"/>
          </a:xfrm>
        </p:spPr>
        <p:txBody>
          <a:bodyPr>
            <a:normAutofit/>
          </a:bodyPr>
          <a:lstStyle/>
          <a:p>
            <a:r>
              <a:rPr lang="sr-Latn-RS" dirty="0"/>
              <a:t> </a:t>
            </a:r>
            <a:r>
              <a:rPr lang="sr-Latn-RS" sz="2800" dirty="0"/>
              <a:t>U </a:t>
            </a:r>
            <a:r>
              <a:rPr lang="en-US" sz="2800" dirty="0" err="1"/>
              <a:t>modernim</a:t>
            </a:r>
            <a:r>
              <a:rPr lang="en-US" sz="2800" dirty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, u </a:t>
            </a:r>
            <a:r>
              <a:rPr lang="en-US" sz="2800" dirty="0" err="1"/>
              <a:t>svetu</a:t>
            </a:r>
            <a:r>
              <a:rPr lang="en-US" sz="2800" dirty="0"/>
              <a:t> koji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prepoznaje</a:t>
            </a:r>
            <a:r>
              <a:rPr lang="en-US" sz="2800" dirty="0"/>
              <a:t> </a:t>
            </a:r>
            <a:r>
              <a:rPr lang="en-US" sz="2800" dirty="0" err="1"/>
              <a:t>realnost</a:t>
            </a:r>
            <a:r>
              <a:rPr lang="en-US" sz="2800" dirty="0"/>
              <a:t> </a:t>
            </a:r>
            <a:r>
              <a:rPr lang="en-US" sz="2800" dirty="0" err="1"/>
              <a:t>globalne</a:t>
            </a:r>
            <a:r>
              <a:rPr lang="en-US" sz="2800" dirty="0"/>
              <a:t> </a:t>
            </a:r>
            <a:r>
              <a:rPr lang="en-US" sz="2800" dirty="0" err="1"/>
              <a:t>među</a:t>
            </a:r>
            <a:r>
              <a:rPr lang="sr-Latn-RS" sz="2800" dirty="0"/>
              <a:t>za</a:t>
            </a:r>
            <a:r>
              <a:rPr lang="en-US" sz="2800" dirty="0" err="1"/>
              <a:t>visnosti</a:t>
            </a:r>
            <a:r>
              <a:rPr lang="en-US" sz="2800" dirty="0"/>
              <a:t>, </a:t>
            </a:r>
            <a:r>
              <a:rPr lang="en-US" sz="2800" dirty="0" err="1"/>
              <a:t>važno</a:t>
            </a:r>
            <a:r>
              <a:rPr lang="en-US" sz="2800" dirty="0"/>
              <a:t> je da </a:t>
            </a:r>
            <a:r>
              <a:rPr lang="en-US" sz="2800" dirty="0" err="1"/>
              <a:t>deca</a:t>
            </a:r>
            <a:r>
              <a:rPr lang="en-US" sz="2800" dirty="0"/>
              <a:t>, u </a:t>
            </a:r>
            <a:r>
              <a:rPr lang="en-US" sz="2800" dirty="0" err="1"/>
              <a:t>procesu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socijalnih</a:t>
            </a:r>
            <a:r>
              <a:rPr lang="en-US" sz="2800" dirty="0"/>
              <a:t> </a:t>
            </a:r>
            <a:r>
              <a:rPr lang="en-US" sz="2800" dirty="0" err="1"/>
              <a:t>vještina</a:t>
            </a:r>
            <a:r>
              <a:rPr lang="en-US" sz="2800" dirty="0"/>
              <a:t>, </a:t>
            </a:r>
            <a:r>
              <a:rPr lang="en-US" sz="2800" dirty="0" err="1"/>
              <a:t>nauče</a:t>
            </a:r>
            <a:r>
              <a:rPr lang="en-US" sz="2800" dirty="0"/>
              <a:t> </a:t>
            </a:r>
            <a:r>
              <a:rPr lang="sr-Latn-RS" sz="2800" dirty="0"/>
              <a:t>da uvažavaju </a:t>
            </a:r>
            <a:r>
              <a:rPr lang="en-US" sz="2800" dirty="0"/>
              <a:t> </a:t>
            </a:r>
            <a:r>
              <a:rPr lang="en-US" sz="2800" dirty="0" err="1"/>
              <a:t>pojedince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grupe</a:t>
            </a:r>
            <a:r>
              <a:rPr lang="en-US" sz="2800" dirty="0"/>
              <a:t> s </a:t>
            </a:r>
            <a:r>
              <a:rPr lang="en-US" sz="2800" dirty="0" err="1"/>
              <a:t>kojima</a:t>
            </a:r>
            <a:r>
              <a:rPr lang="en-US" sz="2800" dirty="0"/>
              <a:t> </a:t>
            </a:r>
            <a:r>
              <a:rPr lang="en-US" sz="2800" dirty="0" err="1"/>
              <a:t>dolaze</a:t>
            </a:r>
            <a:r>
              <a:rPr lang="en-US" sz="2800" dirty="0"/>
              <a:t> u </a:t>
            </a:r>
            <a:r>
              <a:rPr lang="en-US" sz="2800" dirty="0" err="1"/>
              <a:t>kontakt</a:t>
            </a:r>
            <a:r>
              <a:rPr lang="en-US" sz="2800" dirty="0"/>
              <a:t>, bez </a:t>
            </a:r>
            <a:r>
              <a:rPr lang="en-US" sz="2800" dirty="0" err="1"/>
              <a:t>obzira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prirodu</a:t>
            </a:r>
            <a:r>
              <a:rPr lang="en-US" sz="2800" dirty="0"/>
              <a:t> </a:t>
            </a:r>
            <a:r>
              <a:rPr lang="en-US" sz="2800" dirty="0" err="1"/>
              <a:t>međusobne</a:t>
            </a:r>
            <a:r>
              <a:rPr lang="en-US" sz="2800" dirty="0"/>
              <a:t> </a:t>
            </a:r>
            <a:r>
              <a:rPr lang="en-US" sz="2800" dirty="0" err="1"/>
              <a:t>različitosti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72" y="2204864"/>
            <a:ext cx="7812868" cy="4425355"/>
          </a:xfrm>
        </p:spPr>
        <p:txBody>
          <a:bodyPr>
            <a:normAutofit/>
          </a:bodyPr>
          <a:lstStyle/>
          <a:p>
            <a:r>
              <a:rPr lang="en-US" sz="2800" dirty="0"/>
              <a:t>Deci je </a:t>
            </a:r>
            <a:r>
              <a:rPr lang="en-US" sz="2800" dirty="0" err="1"/>
              <a:t>neophodan</a:t>
            </a:r>
            <a:r>
              <a:rPr lang="en-US" sz="2800" dirty="0"/>
              <a:t> </a:t>
            </a:r>
            <a:r>
              <a:rPr lang="en-US" sz="2800" dirty="0" err="1"/>
              <a:t>osjećaj</a:t>
            </a:r>
            <a:r>
              <a:rPr lang="en-US" sz="2800" dirty="0"/>
              <a:t> </a:t>
            </a:r>
            <a:r>
              <a:rPr lang="en-US" sz="2800" dirty="0" err="1"/>
              <a:t>emocionalne</a:t>
            </a:r>
            <a:r>
              <a:rPr lang="en-US" sz="2800" dirty="0"/>
              <a:t> </a:t>
            </a:r>
            <a:r>
              <a:rPr lang="en-US" sz="2800" dirty="0" err="1"/>
              <a:t>stabilnosti</a:t>
            </a:r>
            <a:r>
              <a:rPr lang="en-US" sz="2800" dirty="0"/>
              <a:t>, </a:t>
            </a:r>
            <a:r>
              <a:rPr lang="en-US" sz="2800" dirty="0" err="1"/>
              <a:t>sigurnosti</a:t>
            </a:r>
            <a:r>
              <a:rPr lang="en-US" sz="2800" dirty="0"/>
              <a:t>, </a:t>
            </a:r>
            <a:r>
              <a:rPr lang="en-US" sz="2800" dirty="0" err="1"/>
              <a:t>pozitivnog</a:t>
            </a:r>
            <a:r>
              <a:rPr lang="en-US" sz="2800" dirty="0"/>
              <a:t> </a:t>
            </a:r>
            <a:r>
              <a:rPr lang="en-US" sz="2800" dirty="0" err="1"/>
              <a:t>identiteta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samopoštovanja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sr-Latn-RS" sz="2800" dirty="0"/>
              <a:t>Vaspitni rad u predškolskoj ustanovi </a:t>
            </a:r>
            <a:r>
              <a:rPr lang="en-US" sz="2800" dirty="0"/>
              <a:t> mora </a:t>
            </a:r>
            <a:r>
              <a:rPr lang="en-US" sz="2800" dirty="0" err="1"/>
              <a:t>predvideti</a:t>
            </a:r>
            <a:r>
              <a:rPr lang="en-US" sz="2800" dirty="0"/>
              <a:t> </a:t>
            </a:r>
            <a:r>
              <a:rPr lang="en-US" sz="2800" dirty="0" err="1"/>
              <a:t>situacije</a:t>
            </a:r>
            <a:r>
              <a:rPr lang="en-US" sz="2800" dirty="0"/>
              <a:t> u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st</a:t>
            </a:r>
            <a:r>
              <a:rPr lang="sr-Latn-RS" sz="2800" dirty="0"/>
              <a:t>i</a:t>
            </a:r>
            <a:r>
              <a:rPr lang="en-US" sz="2800" dirty="0" err="1"/>
              <a:t>če</a:t>
            </a:r>
            <a:r>
              <a:rPr lang="en-US" sz="2800" dirty="0"/>
              <a:t> </a:t>
            </a:r>
            <a:r>
              <a:rPr lang="en-US" sz="2800" dirty="0" err="1"/>
              <a:t>praktično</a:t>
            </a:r>
            <a:r>
              <a:rPr lang="en-US" sz="2800" dirty="0"/>
              <a:t> </a:t>
            </a:r>
            <a:r>
              <a:rPr lang="en-US" sz="2800" dirty="0" err="1"/>
              <a:t>iskustvo</a:t>
            </a:r>
            <a:r>
              <a:rPr lang="en-US" sz="2800" dirty="0"/>
              <a:t>, </a:t>
            </a:r>
            <a:r>
              <a:rPr lang="sr-Latn-RS" sz="2800" dirty="0"/>
              <a:t>mora 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socijalan</a:t>
            </a:r>
            <a:r>
              <a:rPr lang="en-US" sz="2800" dirty="0"/>
              <a:t>/ </a:t>
            </a:r>
            <a:r>
              <a:rPr lang="en-US" sz="2800" dirty="0" err="1"/>
              <a:t>interaktivan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, </a:t>
            </a:r>
            <a:r>
              <a:rPr lang="en-US" sz="2800" dirty="0" err="1"/>
              <a:t>naravno</a:t>
            </a:r>
            <a:r>
              <a:rPr lang="en-US" sz="2800" dirty="0"/>
              <a:t>,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kognitivno</a:t>
            </a:r>
            <a:r>
              <a:rPr lang="en-US" sz="2800" dirty="0"/>
              <a:t> po</a:t>
            </a:r>
            <a:r>
              <a:rPr lang="sr-Latn-RS" sz="2800" dirty="0"/>
              <a:t>dsticajan.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060848"/>
            <a:ext cx="7848872" cy="4176464"/>
          </a:xfrm>
        </p:spPr>
        <p:txBody>
          <a:bodyPr>
            <a:normAutofit/>
          </a:bodyPr>
          <a:lstStyle/>
          <a:p>
            <a:r>
              <a:rPr lang="en-US" sz="2800" dirty="0"/>
              <a:t>Z</a:t>
            </a:r>
            <a:r>
              <a:rPr lang="sr-Latn-RS" sz="2800" dirty="0"/>
              <a:t>ato je ...</a:t>
            </a:r>
          </a:p>
          <a:p>
            <a:pPr>
              <a:buNone/>
            </a:pPr>
            <a:r>
              <a:rPr lang="sr-Latn-RS" sz="2800" dirty="0"/>
              <a:t> </a:t>
            </a:r>
            <a:r>
              <a:rPr lang="sr-Latn-RS" sz="2800" b="1" i="1" dirty="0">
                <a:solidFill>
                  <a:schemeClr val="accent3">
                    <a:lumMod val="75000"/>
                  </a:schemeClr>
                </a:solidFill>
              </a:rPr>
              <a:t>Od izuzetnog značaja, da se  organizacija </a:t>
            </a:r>
          </a:p>
          <a:p>
            <a:pPr>
              <a:buNone/>
            </a:pPr>
            <a:r>
              <a:rPr lang="sr-Latn-RS" sz="2800" b="1" i="1" dirty="0">
                <a:solidFill>
                  <a:schemeClr val="accent3">
                    <a:lumMod val="75000"/>
                  </a:schemeClr>
                </a:solidFill>
              </a:rPr>
              <a:t>vaspitno-obrazovnog rada u predškolskim ustanovama oblikuje u skladu sa principima i zakonitostima psihofizičkog razvoja deteta uz uvažavanje različitosti.</a:t>
            </a:r>
            <a:endParaRPr lang="en-US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80920" cy="4320480"/>
          </a:xfrm>
        </p:spPr>
        <p:txBody>
          <a:bodyPr>
            <a:normAutofit/>
          </a:bodyPr>
          <a:lstStyle/>
          <a:p>
            <a:r>
              <a:rPr lang="en-US" sz="2800" dirty="0"/>
              <a:t>K</a:t>
            </a:r>
            <a:r>
              <a:rPr lang="sr-Latn-RS" sz="2800" dirty="0"/>
              <a:t>ada se u  vaspitno obrazovnom procesu </a:t>
            </a:r>
          </a:p>
          <a:p>
            <a:pPr>
              <a:buNone/>
            </a:pPr>
            <a:r>
              <a:rPr lang="sr-Latn-RS" sz="2800" dirty="0"/>
              <a:t>   nalaze deca sa smetnjama u razvoju,neophodno je postaviti pravilne okvire inkluzivnog vaspitnog rada,kroz rad edukovanog i spremnog  vaspitača za utemeljenje i operacionalizaciju inkluzivnog programa ,kao i za stvaranje uslova za kvalitetan inkluzivni rad.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VASPITAČI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452034" cy="3530600"/>
          </a:xfrm>
        </p:spPr>
        <p:txBody>
          <a:bodyPr>
            <a:normAutofit/>
          </a:bodyPr>
          <a:lstStyle/>
          <a:p>
            <a:r>
              <a:rPr lang="sr-Latn-RS" sz="2800" dirty="0"/>
              <a:t> I</a:t>
            </a:r>
            <a:r>
              <a:rPr lang="en-US" sz="2800" dirty="0" err="1"/>
              <a:t>maju</a:t>
            </a:r>
            <a:r>
              <a:rPr lang="en-US" sz="2800" dirty="0"/>
              <a:t> </a:t>
            </a:r>
            <a:r>
              <a:rPr lang="en-US" sz="2800" dirty="0" err="1"/>
              <a:t>odlučujuću</a:t>
            </a:r>
            <a:r>
              <a:rPr lang="en-US" sz="2800" dirty="0"/>
              <a:t> </a:t>
            </a:r>
            <a:r>
              <a:rPr lang="en-US" sz="2800" dirty="0" err="1"/>
              <a:t>ulogu</a:t>
            </a:r>
            <a:r>
              <a:rPr lang="en-US" sz="2800" dirty="0"/>
              <a:t> u </a:t>
            </a:r>
            <a:r>
              <a:rPr lang="en-US" sz="2800" dirty="0" err="1"/>
              <a:t>ovom</a:t>
            </a:r>
            <a:r>
              <a:rPr lang="en-US" sz="2800" dirty="0"/>
              <a:t> </a:t>
            </a:r>
            <a:r>
              <a:rPr lang="en-US" sz="2800" dirty="0" err="1"/>
              <a:t>procesu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Oni </a:t>
            </a:r>
            <a:r>
              <a:rPr lang="en-US" sz="2800" dirty="0" err="1"/>
              <a:t>decu</a:t>
            </a:r>
            <a:r>
              <a:rPr lang="en-US" sz="2800" dirty="0"/>
              <a:t> </a:t>
            </a:r>
            <a:r>
              <a:rPr lang="en-US" sz="2800" dirty="0" err="1"/>
              <a:t>poučavaju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</a:t>
            </a:r>
            <a:r>
              <a:rPr lang="sr-Latn-RS" sz="2800" dirty="0"/>
              <a:t> da </a:t>
            </a:r>
            <a:r>
              <a:rPr lang="en-US" sz="2800" dirty="0" err="1"/>
              <a:t>upravlja</a:t>
            </a:r>
            <a:r>
              <a:rPr lang="sr-Latn-RS" sz="2800" dirty="0"/>
              <a:t>ju </a:t>
            </a:r>
            <a:r>
              <a:rPr lang="en-US" sz="2800" dirty="0"/>
              <a:t> </a:t>
            </a:r>
            <a:r>
              <a:rPr lang="en-US" sz="2800" dirty="0" err="1"/>
              <a:t>svojim</a:t>
            </a:r>
            <a:r>
              <a:rPr lang="en-US" sz="2800" dirty="0"/>
              <a:t> </a:t>
            </a:r>
            <a:r>
              <a:rPr lang="en-US" sz="2800" dirty="0" err="1"/>
              <a:t>ponašanjem</a:t>
            </a:r>
            <a:r>
              <a:rPr lang="en-US" sz="2800" dirty="0"/>
              <a:t>, </a:t>
            </a:r>
            <a:r>
              <a:rPr lang="en-US" sz="2800" dirty="0" err="1"/>
              <a:t>uvažavajući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brinući</a:t>
            </a:r>
            <a:r>
              <a:rPr lang="en-US" sz="2800" dirty="0"/>
              <a:t> se ne </a:t>
            </a:r>
            <a:r>
              <a:rPr lang="en-US" sz="2800" dirty="0" err="1"/>
              <a:t>samo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, </a:t>
            </a:r>
            <a:r>
              <a:rPr lang="en-US" sz="2800" dirty="0" err="1"/>
              <a:t>već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o </a:t>
            </a:r>
            <a:r>
              <a:rPr lang="en-US" sz="2800" dirty="0" err="1"/>
              <a:t>drugoj</a:t>
            </a:r>
            <a:r>
              <a:rPr lang="en-US" sz="2800" dirty="0"/>
              <a:t> d</a:t>
            </a:r>
            <a:r>
              <a:rPr lang="sr-Latn-RS" sz="2800" dirty="0"/>
              <a:t>e</a:t>
            </a:r>
            <a:r>
              <a:rPr lang="en-US" sz="2800" dirty="0"/>
              <a:t>ci, </a:t>
            </a:r>
            <a:r>
              <a:rPr lang="en-US" sz="2800" dirty="0" err="1"/>
              <a:t>odraslima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neposrednoj</a:t>
            </a:r>
            <a:r>
              <a:rPr lang="en-US" sz="2800" dirty="0"/>
              <a:t> </a:t>
            </a:r>
            <a:r>
              <a:rPr lang="en-US" sz="2800" dirty="0" err="1"/>
              <a:t>zajednici</a:t>
            </a:r>
            <a:r>
              <a:rPr lang="en-US" sz="2800" dirty="0"/>
              <a:t>. </a:t>
            </a:r>
            <a:endParaRPr lang="en-US" sz="2800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282</TotalTime>
  <Words>1702</Words>
  <Application>Microsoft Office PowerPoint</Application>
  <PresentationFormat>On-screen Show (4:3)</PresentationFormat>
  <Paragraphs>112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Century Gothic</vt:lpstr>
      <vt:lpstr>Wingdings 3</vt:lpstr>
      <vt:lpstr>Ion Boardroom</vt:lpstr>
      <vt:lpstr>Uloga i značaj medicinske sestre vaspitača u realizaciji procesa uključivanja dece sa smetnjama u razvoju – kako dekonstruisati predrasude</vt:lpstr>
      <vt:lpstr>Uvod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VASPITAČI </vt:lpstr>
      <vt:lpstr>PowerPoint Presentation</vt:lpstr>
      <vt:lpstr>PowerPoint Presentation</vt:lpstr>
      <vt:lpstr>Uloga i odgovornost medicinske sestre vaspitača i vaspitača </vt:lpstr>
      <vt:lpstr>PowerPoint Presentation</vt:lpstr>
      <vt:lpstr>PowerPoint Presentation</vt:lpstr>
      <vt:lpstr>Pojam kvalitetan vaspitač</vt:lpstr>
      <vt:lpstr>PowerPoint Presentation</vt:lpstr>
      <vt:lpstr>PowerPoint Presentation</vt:lpstr>
      <vt:lpstr>Inkluzivna praksa vaspitača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Kvalitet i struktura inkluzivnog okruženja u vrtiću</vt:lpstr>
      <vt:lpstr>PowerPoint Presentation</vt:lpstr>
      <vt:lpstr>Kvalitetno predškolsko inkluzivno obrazovanje</vt:lpstr>
      <vt:lpstr>PowerPoint Presentation</vt:lpstr>
      <vt:lpstr>PowerPoint Presentation</vt:lpstr>
      <vt:lpstr>Međutim...</vt:lpstr>
      <vt:lpstr>Zaključak</vt:lpstr>
      <vt:lpstr>PowerPoint Presentation</vt:lpstr>
      <vt:lpstr>PowerPoint Presentation</vt:lpstr>
      <vt:lpstr>PowerPoint Presentation</vt:lpstr>
      <vt:lpstr>Literatura :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i značaj medicinske sestre vaspitača u realizaciji procesa uključučivanja dece sa smetnjama u razvoju</dc:title>
  <dc:creator>Jovcic</dc:creator>
  <cp:lastModifiedBy>Ljiljana</cp:lastModifiedBy>
  <cp:revision>78</cp:revision>
  <dcterms:created xsi:type="dcterms:W3CDTF">2018-10-19T05:52:01Z</dcterms:created>
  <dcterms:modified xsi:type="dcterms:W3CDTF">2023-07-20T11:18:25Z</dcterms:modified>
</cp:coreProperties>
</file>