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95" r:id="rId20"/>
    <p:sldId id="274" r:id="rId21"/>
    <p:sldId id="275" r:id="rId22"/>
    <p:sldId id="296" r:id="rId23"/>
    <p:sldId id="297" r:id="rId24"/>
    <p:sldId id="298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9" r:id="rId45"/>
    <p:sldId id="301" r:id="rId46"/>
    <p:sldId id="300" r:id="rId47"/>
    <p:sldId id="302" r:id="rId4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5" d="100"/>
          <a:sy n="85" d="100"/>
        </p:scale>
        <p:origin x="49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446ED504-CA31-46A9-99D0-235E0590FAF4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21F4FCCE-5B79-4F09-9818-64A4C78B3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78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ED504-CA31-46A9-99D0-235E0590FAF4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4FCCE-5B79-4F09-9818-64A4C78B3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736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ED504-CA31-46A9-99D0-235E0590FAF4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4FCCE-5B79-4F09-9818-64A4C78B3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309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ED504-CA31-46A9-99D0-235E0590FAF4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4FCCE-5B79-4F09-9818-64A4C78B3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020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ED504-CA31-46A9-99D0-235E0590FAF4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4FCCE-5B79-4F09-9818-64A4C78B3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3546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ED504-CA31-46A9-99D0-235E0590FAF4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4FCCE-5B79-4F09-9818-64A4C78B3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69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ED504-CA31-46A9-99D0-235E0590FAF4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4FCCE-5B79-4F09-9818-64A4C78B3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0402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446ED504-CA31-46A9-99D0-235E0590FAF4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4FCCE-5B79-4F09-9818-64A4C78B3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5058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446ED504-CA31-46A9-99D0-235E0590FAF4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4FCCE-5B79-4F09-9818-64A4C78B3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606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ED504-CA31-46A9-99D0-235E0590FAF4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4FCCE-5B79-4F09-9818-64A4C78B3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155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ED504-CA31-46A9-99D0-235E0590FAF4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4FCCE-5B79-4F09-9818-64A4C78B3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74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ED504-CA31-46A9-99D0-235E0590FAF4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4FCCE-5B79-4F09-9818-64A4C78B3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597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ED504-CA31-46A9-99D0-235E0590FAF4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4FCCE-5B79-4F09-9818-64A4C78B3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388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ED504-CA31-46A9-99D0-235E0590FAF4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4FCCE-5B79-4F09-9818-64A4C78B3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828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ED504-CA31-46A9-99D0-235E0590FAF4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4FCCE-5B79-4F09-9818-64A4C78B3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854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ED504-CA31-46A9-99D0-235E0590FAF4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4FCCE-5B79-4F09-9818-64A4C78B3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311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ED504-CA31-46A9-99D0-235E0590FAF4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4FCCE-5B79-4F09-9818-64A4C78B3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281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446ED504-CA31-46A9-99D0-235E0590FAF4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21F4FCCE-5B79-4F09-9818-64A4C78B3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876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enzorijum.com/rana-interakcija-4-stadijuma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enzorijum.com/senzorna-integracija-i-trudnoca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DB1CB-152A-A5EF-665B-97A0C1AD40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/>
              <a:t>Interakcija odrasli dete</a:t>
            </a:r>
            <a:br>
              <a:rPr lang="sr-Latn-RS" dirty="0"/>
            </a:br>
            <a:r>
              <a:rPr lang="sr-Latn-RS" dirty="0"/>
              <a:t>Interakcija dete dete –značaj rane stimulacije od </a:t>
            </a:r>
            <a:r>
              <a:rPr lang="sr-Latn-RS"/>
              <a:t>strane roditelja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7085E5-4413-0933-DA18-D158961963F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/>
              <a:t>  Ljiljana jovčić  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1023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484D0E-9682-B328-ACA0-1D2E303B28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Na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ovaj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način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se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razmenom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signala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stvara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osećaj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povezanosti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sr-Latn-RS" sz="2000" b="0" i="0" dirty="0">
              <a:solidFill>
                <a:srgbClr val="888888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Umesto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da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reaguje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nasumično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roditelj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reaguje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na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signale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koje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je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dete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prvo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poslalo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sr-Latn-RS" sz="2000" b="0" i="0" dirty="0">
              <a:solidFill>
                <a:srgbClr val="888888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Poruka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koju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dete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šalje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nije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uvek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roditelju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jasna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on mora da je „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dekodira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“ da bi je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razumeo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sr-Latn-RS" sz="2000" b="0" i="0" dirty="0">
              <a:solidFill>
                <a:srgbClr val="888888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Deca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slanjem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poruka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pokušavaju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da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zadovolje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svoje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trenutne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potrebe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koje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imaju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postaju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frustrirana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ako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ih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roditelji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ne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razumeju</a:t>
            </a:r>
            <a:r>
              <a:rPr lang="sr-Latn-R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42830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6E0096-3197-ACAD-455A-D2D13B12A1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Odgovori</a:t>
            </a:r>
            <a:r>
              <a:rPr lang="en-US" sz="2000" b="1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odraslih</a:t>
            </a:r>
            <a:r>
              <a:rPr lang="en-US" sz="2000" b="1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na</a:t>
            </a:r>
            <a:r>
              <a:rPr lang="en-US" sz="2000" b="1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signale</a:t>
            </a:r>
            <a:r>
              <a:rPr lang="en-US" sz="2000" b="1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koje</a:t>
            </a:r>
            <a:r>
              <a:rPr lang="en-US" sz="2000" b="1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šalje</a:t>
            </a:r>
            <a:r>
              <a:rPr lang="en-US" sz="2000" b="1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uticaće</a:t>
            </a:r>
            <a:r>
              <a:rPr lang="en-US" sz="2000" b="1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na</a:t>
            </a:r>
            <a:r>
              <a:rPr lang="en-US" sz="2000" b="1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sliku</a:t>
            </a:r>
            <a:r>
              <a:rPr lang="en-US" sz="2000" b="1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koju</a:t>
            </a:r>
            <a:r>
              <a:rPr lang="en-US" sz="2000" b="1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dete</a:t>
            </a:r>
            <a:r>
              <a:rPr lang="en-US" sz="2000" b="1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stvara</a:t>
            </a:r>
            <a:r>
              <a:rPr lang="en-US" sz="2000" b="1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o </a:t>
            </a:r>
            <a:r>
              <a:rPr lang="en-US" sz="2000" b="1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sebi</a:t>
            </a:r>
            <a:r>
              <a:rPr lang="en-US" sz="2000" b="1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b="1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tako</a:t>
            </a:r>
            <a:r>
              <a:rPr lang="en-US" sz="2000" b="1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gradi</a:t>
            </a:r>
            <a:r>
              <a:rPr lang="en-US" sz="2000" b="1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sopstveni</a:t>
            </a:r>
            <a:r>
              <a:rPr lang="en-US" sz="2000" b="1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identitet</a:t>
            </a:r>
            <a:r>
              <a:rPr lang="en-US" sz="2000" b="1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sr-Latn-RS" sz="2000" b="0" i="0" dirty="0">
              <a:solidFill>
                <a:srgbClr val="888888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Ni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jedan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roditelj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ne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može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u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svim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situacijama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da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nepogrešivo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prepozna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potrebe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svog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deteta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ali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ako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su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česta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iskustva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pravilno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očitanog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signala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razviće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se dobra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povezanost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između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roditelja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deteta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sr-Latn-RS" sz="2000" b="0" i="0" dirty="0">
              <a:solidFill>
                <a:srgbClr val="888888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kada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dođe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do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nerazumevanja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lako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će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ponovo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da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uspostave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vezu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04711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65B036-64D9-2655-1278-EAC8FACFE0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i="0" dirty="0">
                <a:solidFill>
                  <a:srgbClr val="0693E3"/>
                </a:solidFill>
                <a:effectLst/>
                <a:latin typeface="Lora" pitchFamily="2" charset="0"/>
              </a:rPr>
              <a:t>Da bi se </a:t>
            </a:r>
            <a:r>
              <a:rPr lang="en-US" sz="3200" b="1" i="0" dirty="0" err="1">
                <a:solidFill>
                  <a:srgbClr val="0693E3"/>
                </a:solidFill>
                <a:effectLst/>
                <a:latin typeface="Lora" pitchFamily="2" charset="0"/>
              </a:rPr>
              <a:t>ostvarile</a:t>
            </a:r>
            <a:r>
              <a:rPr lang="en-US" sz="3200" b="1" i="0" dirty="0">
                <a:solidFill>
                  <a:srgbClr val="0693E3"/>
                </a:solidFill>
                <a:effectLst/>
                <a:latin typeface="Lora" pitchFamily="2" charset="0"/>
              </a:rPr>
              <a:t> </a:t>
            </a:r>
            <a:r>
              <a:rPr lang="en-US" sz="3200" b="1" i="0" dirty="0" err="1">
                <a:solidFill>
                  <a:srgbClr val="0693E3"/>
                </a:solidFill>
                <a:effectLst/>
                <a:latin typeface="Lora" pitchFamily="2" charset="0"/>
              </a:rPr>
              <a:t>kvalitetne</a:t>
            </a:r>
            <a:r>
              <a:rPr lang="en-US" sz="3200" b="1" i="0" dirty="0">
                <a:solidFill>
                  <a:srgbClr val="0693E3"/>
                </a:solidFill>
                <a:effectLst/>
                <a:latin typeface="Lora" pitchFamily="2" charset="0"/>
              </a:rPr>
              <a:t> </a:t>
            </a:r>
            <a:r>
              <a:rPr lang="en-US" sz="3200" b="1" i="0" dirty="0" err="1">
                <a:solidFill>
                  <a:srgbClr val="0693E3"/>
                </a:solidFill>
                <a:effectLst/>
                <a:latin typeface="Lora" pitchFamily="2" charset="0"/>
              </a:rPr>
              <a:t>socijalne</a:t>
            </a:r>
            <a:r>
              <a:rPr lang="en-US" sz="3200" b="1" i="0" dirty="0">
                <a:solidFill>
                  <a:srgbClr val="0693E3"/>
                </a:solidFill>
                <a:effectLst/>
                <a:latin typeface="Lora" pitchFamily="2" charset="0"/>
              </a:rPr>
              <a:t> </a:t>
            </a:r>
            <a:r>
              <a:rPr lang="en-US" sz="3200" b="1" i="0" dirty="0" err="1">
                <a:solidFill>
                  <a:srgbClr val="0693E3"/>
                </a:solidFill>
                <a:effectLst/>
                <a:latin typeface="Lora" pitchFamily="2" charset="0"/>
              </a:rPr>
              <a:t>interakcije</a:t>
            </a:r>
            <a:r>
              <a:rPr lang="en-US" sz="3200" b="1" i="0" dirty="0">
                <a:solidFill>
                  <a:srgbClr val="0693E3"/>
                </a:solidFill>
                <a:effectLst/>
                <a:latin typeface="Lora" pitchFamily="2" charset="0"/>
              </a:rPr>
              <a:t> </a:t>
            </a:r>
            <a:r>
              <a:rPr lang="en-US" sz="3200" b="1" i="0" dirty="0" err="1">
                <a:solidFill>
                  <a:srgbClr val="0693E3"/>
                </a:solidFill>
                <a:effectLst/>
                <a:latin typeface="Lora" pitchFamily="2" charset="0"/>
              </a:rPr>
              <a:t>neophodno</a:t>
            </a:r>
            <a:r>
              <a:rPr lang="en-US" sz="3200" b="1" i="0" dirty="0">
                <a:solidFill>
                  <a:srgbClr val="0693E3"/>
                </a:solidFill>
                <a:effectLst/>
                <a:latin typeface="Lora" pitchFamily="2" charset="0"/>
              </a:rPr>
              <a:t> je da </a:t>
            </a:r>
            <a:r>
              <a:rPr lang="en-US" sz="3200" b="1" i="0" dirty="0" err="1">
                <a:solidFill>
                  <a:srgbClr val="0693E3"/>
                </a:solidFill>
                <a:effectLst/>
                <a:latin typeface="Lora" pitchFamily="2" charset="0"/>
              </a:rPr>
              <a:t>bude</a:t>
            </a:r>
            <a:r>
              <a:rPr lang="en-US" sz="3200" b="1" i="0" dirty="0">
                <a:solidFill>
                  <a:srgbClr val="0693E3"/>
                </a:solidFill>
                <a:effectLst/>
                <a:latin typeface="Lora" pitchFamily="2" charset="0"/>
              </a:rPr>
              <a:t> dobro </a:t>
            </a:r>
            <a:r>
              <a:rPr lang="en-US" sz="3200" b="1" i="0" dirty="0" err="1">
                <a:solidFill>
                  <a:srgbClr val="0693E3"/>
                </a:solidFill>
                <a:effectLst/>
                <a:latin typeface="Lora" pitchFamily="2" charset="0"/>
              </a:rPr>
              <a:t>senzorno</a:t>
            </a:r>
            <a:r>
              <a:rPr lang="en-US" sz="3200" b="1" i="0" dirty="0">
                <a:solidFill>
                  <a:srgbClr val="0693E3"/>
                </a:solidFill>
                <a:effectLst/>
                <a:latin typeface="Lora" pitchFamily="2" charset="0"/>
              </a:rPr>
              <a:t> </a:t>
            </a:r>
            <a:r>
              <a:rPr lang="en-US" sz="3200" b="1" i="0" dirty="0" err="1">
                <a:solidFill>
                  <a:srgbClr val="0693E3"/>
                </a:solidFill>
                <a:effectLst/>
                <a:latin typeface="Lora" pitchFamily="2" charset="0"/>
              </a:rPr>
              <a:t>procesiranje</a:t>
            </a:r>
            <a:r>
              <a:rPr lang="en-US" sz="3200" b="1" i="0" dirty="0">
                <a:solidFill>
                  <a:srgbClr val="0693E3"/>
                </a:solidFill>
                <a:effectLst/>
                <a:latin typeface="Lora" pitchFamily="2" charset="0"/>
              </a:rPr>
              <a:t>. </a:t>
            </a:r>
            <a:endParaRPr lang="sr-Latn-RS" sz="3200" b="1" i="0" dirty="0">
              <a:solidFill>
                <a:srgbClr val="0693E3"/>
              </a:solidFill>
              <a:effectLst/>
              <a:latin typeface="Lora" pitchFamily="2" charset="0"/>
            </a:endParaRPr>
          </a:p>
          <a:p>
            <a:r>
              <a:rPr lang="en-US" sz="3200" b="1" i="0" dirty="0">
                <a:solidFill>
                  <a:srgbClr val="0693E3"/>
                </a:solidFill>
                <a:effectLst/>
                <a:latin typeface="Lora" pitchFamily="2" charset="0"/>
              </a:rPr>
              <a:t>Da bi </a:t>
            </a:r>
            <a:r>
              <a:rPr lang="en-US" sz="3200" b="1" i="0" dirty="0" err="1">
                <a:solidFill>
                  <a:srgbClr val="0693E3"/>
                </a:solidFill>
                <a:effectLst/>
                <a:latin typeface="Lora" pitchFamily="2" charset="0"/>
              </a:rPr>
              <a:t>dete</a:t>
            </a:r>
            <a:r>
              <a:rPr lang="en-US" sz="3200" b="1" i="0" dirty="0">
                <a:solidFill>
                  <a:srgbClr val="0693E3"/>
                </a:solidFill>
                <a:effectLst/>
                <a:latin typeface="Lora" pitchFamily="2" charset="0"/>
              </a:rPr>
              <a:t> </a:t>
            </a:r>
            <a:r>
              <a:rPr lang="en-US" sz="3200" b="1" i="0" dirty="0" err="1">
                <a:solidFill>
                  <a:srgbClr val="0693E3"/>
                </a:solidFill>
                <a:effectLst/>
                <a:latin typeface="Lora" pitchFamily="2" charset="0"/>
              </a:rPr>
              <a:t>bilo</a:t>
            </a:r>
            <a:r>
              <a:rPr lang="en-US" sz="3200" b="1" i="0" dirty="0">
                <a:solidFill>
                  <a:srgbClr val="0693E3"/>
                </a:solidFill>
                <a:effectLst/>
                <a:latin typeface="Lora" pitchFamily="2" charset="0"/>
              </a:rPr>
              <a:t> </a:t>
            </a:r>
            <a:r>
              <a:rPr lang="en-US" sz="3200" b="1" i="0" dirty="0" err="1">
                <a:solidFill>
                  <a:srgbClr val="0693E3"/>
                </a:solidFill>
                <a:effectLst/>
                <a:latin typeface="Lora" pitchFamily="2" charset="0"/>
              </a:rPr>
              <a:t>uspešno</a:t>
            </a:r>
            <a:r>
              <a:rPr lang="en-US" sz="3200" b="1" i="0" dirty="0">
                <a:solidFill>
                  <a:srgbClr val="0693E3"/>
                </a:solidFill>
                <a:effectLst/>
                <a:latin typeface="Lora" pitchFamily="2" charset="0"/>
              </a:rPr>
              <a:t> </a:t>
            </a:r>
            <a:r>
              <a:rPr lang="en-US" sz="3200" b="1" i="0" dirty="0" err="1">
                <a:solidFill>
                  <a:srgbClr val="0693E3"/>
                </a:solidFill>
                <a:effectLst/>
                <a:latin typeface="Lora" pitchFamily="2" charset="0"/>
              </a:rPr>
              <a:t>potrebno</a:t>
            </a:r>
            <a:r>
              <a:rPr lang="en-US" sz="3200" b="1" i="0" dirty="0">
                <a:solidFill>
                  <a:srgbClr val="0693E3"/>
                </a:solidFill>
                <a:effectLst/>
                <a:latin typeface="Lora" pitchFamily="2" charset="0"/>
              </a:rPr>
              <a:t> je da </a:t>
            </a:r>
            <a:r>
              <a:rPr lang="en-US" sz="3200" b="1" i="0" dirty="0" err="1">
                <a:solidFill>
                  <a:srgbClr val="0693E3"/>
                </a:solidFill>
                <a:effectLst/>
                <a:latin typeface="Lora" pitchFamily="2" charset="0"/>
              </a:rPr>
              <a:t>harmonizuje</a:t>
            </a:r>
            <a:r>
              <a:rPr lang="en-US" sz="3200" b="1" i="0" dirty="0">
                <a:solidFill>
                  <a:srgbClr val="0693E3"/>
                </a:solidFill>
                <a:effectLst/>
                <a:latin typeface="Lora" pitchFamily="2" charset="0"/>
              </a:rPr>
              <a:t> ono </a:t>
            </a:r>
            <a:r>
              <a:rPr lang="en-US" sz="3200" b="1" i="0" dirty="0" err="1">
                <a:solidFill>
                  <a:srgbClr val="0693E3"/>
                </a:solidFill>
                <a:effectLst/>
                <a:latin typeface="Lora" pitchFamily="2" charset="0"/>
              </a:rPr>
              <a:t>što</a:t>
            </a:r>
            <a:r>
              <a:rPr lang="en-US" sz="3200" b="1" i="0" dirty="0">
                <a:solidFill>
                  <a:srgbClr val="0693E3"/>
                </a:solidFill>
                <a:effectLst/>
                <a:latin typeface="Lora" pitchFamily="2" charset="0"/>
              </a:rPr>
              <a:t> je </a:t>
            </a:r>
            <a:r>
              <a:rPr lang="en-US" sz="3200" b="1" i="0" dirty="0" err="1">
                <a:solidFill>
                  <a:srgbClr val="0693E3"/>
                </a:solidFill>
                <a:effectLst/>
                <a:latin typeface="Lora" pitchFamily="2" charset="0"/>
              </a:rPr>
              <a:t>unutra</a:t>
            </a:r>
            <a:r>
              <a:rPr lang="en-US" sz="3200" b="1" i="0" dirty="0">
                <a:solidFill>
                  <a:srgbClr val="0693E3"/>
                </a:solidFill>
                <a:effectLst/>
                <a:latin typeface="Lora" pitchFamily="2" charset="0"/>
              </a:rPr>
              <a:t> </a:t>
            </a:r>
            <a:r>
              <a:rPr lang="sr-Latn-RS" sz="3200" b="1" i="0" dirty="0">
                <a:solidFill>
                  <a:srgbClr val="0693E3"/>
                </a:solidFill>
                <a:effectLst/>
                <a:latin typeface="Lora" pitchFamily="2" charset="0"/>
              </a:rPr>
              <a:t>i</a:t>
            </a:r>
            <a:r>
              <a:rPr lang="en-US" sz="3200" b="1" i="0" dirty="0">
                <a:solidFill>
                  <a:srgbClr val="0693E3"/>
                </a:solidFill>
                <a:effectLst/>
                <a:latin typeface="Lora" pitchFamily="2" charset="0"/>
              </a:rPr>
              <a:t> ono </a:t>
            </a:r>
            <a:r>
              <a:rPr lang="en-US" sz="3200" b="1" i="0" dirty="0" err="1">
                <a:solidFill>
                  <a:srgbClr val="0693E3"/>
                </a:solidFill>
                <a:effectLst/>
                <a:latin typeface="Lora" pitchFamily="2" charset="0"/>
              </a:rPr>
              <a:t>što</a:t>
            </a:r>
            <a:r>
              <a:rPr lang="en-US" sz="3200" b="1" i="0" dirty="0">
                <a:solidFill>
                  <a:srgbClr val="0693E3"/>
                </a:solidFill>
                <a:effectLst/>
                <a:latin typeface="Lora" pitchFamily="2" charset="0"/>
              </a:rPr>
              <a:t> je </a:t>
            </a:r>
            <a:r>
              <a:rPr lang="en-US" sz="3200" b="1" i="0" dirty="0" err="1">
                <a:solidFill>
                  <a:srgbClr val="0693E3"/>
                </a:solidFill>
                <a:effectLst/>
                <a:latin typeface="Lora" pitchFamily="2" charset="0"/>
              </a:rPr>
              <a:t>spolja</a:t>
            </a:r>
            <a:r>
              <a:rPr lang="en-US" sz="3200" b="1" i="0" dirty="0">
                <a:solidFill>
                  <a:srgbClr val="0693E3"/>
                </a:solidFill>
                <a:effectLst/>
                <a:latin typeface="Lora" pitchFamily="2" charset="0"/>
              </a:rPr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370708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95C2F0-DA72-99C3-7A3B-C13840F5A5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sz="2000" b="0" i="0" dirty="0">
                <a:solidFill>
                  <a:srgbClr val="888888"/>
                </a:solidFill>
                <a:effectLst/>
                <a:latin typeface="Lora" pitchFamily="2" charset="0"/>
              </a:rPr>
              <a:t> </a:t>
            </a:r>
            <a:r>
              <a:rPr lang="sr-Latn-R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Socijalno okruženje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beba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male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dece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obuhvata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roditeljske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negujuće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odnose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sposobnost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socijalnog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partnera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druge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osobe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) da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moduliše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interakciju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koja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je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zasnovana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na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komunikacijskim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znacima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sr-Latn-RS" sz="2000" b="0" i="0" dirty="0">
              <a:solidFill>
                <a:srgbClr val="888888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Odrasli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koji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dolaze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u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kontakt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sa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malom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decom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predstavljaju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glavni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izvor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senzornih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imputa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sr-Latn-RS" sz="2000" b="0" i="0" dirty="0">
              <a:solidFill>
                <a:srgbClr val="888888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Na primer,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prilagođen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negovatelj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može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da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drži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bebu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sa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sigurnom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nežnošću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blagim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osmehom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sa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čvrstim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pritiskom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davanje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propriocepcije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) da bi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dete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odgovorilo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prijatnošću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organizacijom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ponašanja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70707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8F6C05-B9D1-A535-6E8C-342C2B88F8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sz="2400" dirty="0">
                <a:solidFill>
                  <a:srgbClr val="88888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Odrasli </a:t>
            </a:r>
            <a:r>
              <a:rPr lang="en-US" sz="24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koji </a:t>
            </a:r>
            <a:r>
              <a:rPr lang="en-US" sz="24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nije</a:t>
            </a:r>
            <a:r>
              <a:rPr lang="en-US" sz="24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vešt</a:t>
            </a:r>
            <a:r>
              <a:rPr lang="en-US" sz="24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u </a:t>
            </a:r>
            <a:r>
              <a:rPr lang="en-US" sz="24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posmatranju</a:t>
            </a:r>
            <a:r>
              <a:rPr lang="en-US" sz="24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reaktibilnosti</a:t>
            </a:r>
            <a:r>
              <a:rPr lang="en-US" sz="24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kod</a:t>
            </a:r>
            <a:r>
              <a:rPr lang="en-US" sz="24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deteta</a:t>
            </a:r>
            <a:r>
              <a:rPr lang="en-US" sz="24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može</a:t>
            </a:r>
            <a:r>
              <a:rPr lang="en-US" sz="24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pristupiti</a:t>
            </a:r>
            <a:r>
              <a:rPr lang="en-US" sz="24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sa</a:t>
            </a:r>
            <a:r>
              <a:rPr lang="en-US" sz="24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više</a:t>
            </a:r>
            <a:r>
              <a:rPr lang="en-US" sz="24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buke </a:t>
            </a:r>
            <a:r>
              <a:rPr lang="en-US" sz="24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ili</a:t>
            </a:r>
            <a:r>
              <a:rPr lang="en-US" sz="24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prejakim</a:t>
            </a:r>
            <a:r>
              <a:rPr lang="en-US" sz="24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dodirom</a:t>
            </a:r>
            <a:r>
              <a:rPr lang="en-US" sz="24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en-US" sz="24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kao</a:t>
            </a:r>
            <a:r>
              <a:rPr lang="en-US" sz="24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rezultat</a:t>
            </a:r>
            <a:r>
              <a:rPr lang="en-US" sz="24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toga, </a:t>
            </a:r>
            <a:r>
              <a:rPr lang="en-US" sz="24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dete</a:t>
            </a:r>
            <a:r>
              <a:rPr lang="en-US" sz="24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može</a:t>
            </a:r>
            <a:r>
              <a:rPr lang="en-US" sz="24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da </a:t>
            </a:r>
            <a:r>
              <a:rPr lang="en-US" sz="24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postane</a:t>
            </a:r>
            <a:r>
              <a:rPr lang="en-US" sz="24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prestimulisano</a:t>
            </a:r>
            <a:r>
              <a:rPr lang="en-US" sz="24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4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disregulirano</a:t>
            </a:r>
            <a:r>
              <a:rPr lang="en-US" sz="24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sr-Latn-RS" sz="2400" b="0" i="0" dirty="0">
              <a:solidFill>
                <a:srgbClr val="888888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Povezivanje</a:t>
            </a:r>
            <a:r>
              <a:rPr lang="en-US" sz="24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sa</a:t>
            </a:r>
            <a:r>
              <a:rPr lang="en-US" sz="24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decom za </a:t>
            </a:r>
            <a:r>
              <a:rPr lang="en-US" sz="24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roditelje</a:t>
            </a:r>
            <a:r>
              <a:rPr lang="en-US" sz="24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može</a:t>
            </a:r>
            <a:r>
              <a:rPr lang="en-US" sz="24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da </a:t>
            </a:r>
            <a:r>
              <a:rPr lang="en-US" sz="24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bude</a:t>
            </a:r>
            <a:r>
              <a:rPr lang="en-US" sz="24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jedno</a:t>
            </a:r>
            <a:r>
              <a:rPr lang="en-US" sz="24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od </a:t>
            </a:r>
            <a:r>
              <a:rPr lang="en-US" sz="24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najzahtevnijih</a:t>
            </a:r>
            <a:r>
              <a:rPr lang="en-US" sz="24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4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najvrednijih</a:t>
            </a:r>
            <a:r>
              <a:rPr lang="en-US" sz="24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iskustava</a:t>
            </a:r>
            <a:r>
              <a:rPr lang="en-US" sz="24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dok</a:t>
            </a:r>
            <a:r>
              <a:rPr lang="en-US" sz="24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uče</a:t>
            </a:r>
            <a:r>
              <a:rPr lang="en-US" sz="24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da </a:t>
            </a:r>
            <a:r>
              <a:rPr lang="en-US" sz="24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razvijaju</a:t>
            </a:r>
            <a:r>
              <a:rPr lang="en-US" sz="24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osećaj</a:t>
            </a:r>
            <a:r>
              <a:rPr lang="en-US" sz="24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zbližavanja</a:t>
            </a:r>
            <a:r>
              <a:rPr lang="en-US" sz="24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integrativnom</a:t>
            </a:r>
            <a:r>
              <a:rPr lang="en-US" sz="24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komunikacijom</a:t>
            </a:r>
            <a:r>
              <a:rPr lang="en-US" sz="24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65119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84445C-6239-FE5E-0806-07C8CA14DC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Osećaj</a:t>
            </a:r>
            <a:r>
              <a:rPr lang="en-US" sz="2800" b="1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povezanosti</a:t>
            </a:r>
            <a:r>
              <a:rPr lang="en-US" sz="2800" b="1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deci</a:t>
            </a:r>
            <a:r>
              <a:rPr lang="en-US" sz="2800" b="1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daje</a:t>
            </a:r>
            <a:r>
              <a:rPr lang="en-US" sz="2800" b="1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osećaj</a:t>
            </a:r>
            <a:r>
              <a:rPr lang="en-US" sz="2800" b="1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sigurnosti</a:t>
            </a:r>
            <a:r>
              <a:rPr lang="en-US" sz="2800" b="1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b="1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podržava</a:t>
            </a:r>
            <a:r>
              <a:rPr lang="en-US" sz="2800" b="1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njihovo</a:t>
            </a:r>
            <a:r>
              <a:rPr lang="en-US" sz="2800" b="1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istraživanje</a:t>
            </a:r>
            <a:r>
              <a:rPr lang="en-US" sz="2800" b="1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sopstvenih</a:t>
            </a:r>
            <a:r>
              <a:rPr lang="en-US" sz="2800" b="1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emocija</a:t>
            </a:r>
            <a:r>
              <a:rPr lang="en-US" sz="2800" b="1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b="1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sveta</a:t>
            </a:r>
            <a:r>
              <a:rPr lang="en-US" sz="2800" b="1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oko</a:t>
            </a:r>
            <a:r>
              <a:rPr lang="en-US" sz="2800" b="1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sebe</a:t>
            </a:r>
            <a:r>
              <a:rPr lang="en-US" sz="2800" b="1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 </a:t>
            </a:r>
            <a:endParaRPr lang="sr-Latn-RS" sz="2800" b="1" i="0" dirty="0">
              <a:solidFill>
                <a:srgbClr val="888888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Emocionalna</a:t>
            </a:r>
            <a:r>
              <a:rPr lang="en-US" sz="28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komunikacija</a:t>
            </a:r>
            <a:r>
              <a:rPr lang="en-US" sz="28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stvara</a:t>
            </a:r>
            <a:r>
              <a:rPr lang="en-US" sz="28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temelj</a:t>
            </a:r>
            <a:r>
              <a:rPr lang="en-US" sz="28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odnosa</a:t>
            </a:r>
            <a:r>
              <a:rPr lang="en-US" sz="28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sa</a:t>
            </a:r>
            <a:r>
              <a:rPr lang="en-US" sz="28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 decom </a:t>
            </a:r>
            <a:r>
              <a:rPr lang="en-US" sz="28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kao</a:t>
            </a:r>
            <a:r>
              <a:rPr lang="en-US" sz="28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njihovih</a:t>
            </a:r>
            <a:r>
              <a:rPr lang="en-US" sz="28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odnosa</a:t>
            </a:r>
            <a:r>
              <a:rPr lang="en-US" sz="28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sa</a:t>
            </a:r>
            <a:r>
              <a:rPr lang="en-US" sz="28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drugima</a:t>
            </a:r>
            <a:r>
              <a:rPr lang="sr-Latn-RS" sz="28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61381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035FB-0633-77A4-0B2F-D55A3B691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Interakcija dete dete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9D9863-8913-1793-4029-C93395F0BB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Većina</a:t>
            </a:r>
            <a:r>
              <a:rPr lang="en-US" sz="2400" dirty="0"/>
              <a:t> </a:t>
            </a:r>
            <a:r>
              <a:rPr lang="en-US" sz="2400" dirty="0" err="1"/>
              <a:t>dece</a:t>
            </a:r>
            <a:r>
              <a:rPr lang="en-US" sz="2400" dirty="0"/>
              <a:t> se </a:t>
            </a:r>
            <a:r>
              <a:rPr lang="en-US" sz="2400" dirty="0" err="1"/>
              <a:t>već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najranijem</a:t>
            </a:r>
            <a:r>
              <a:rPr lang="en-US" sz="2400" dirty="0"/>
              <a:t> </a:t>
            </a:r>
            <a:r>
              <a:rPr lang="en-US" sz="2400" dirty="0" err="1"/>
              <a:t>uzrastu</a:t>
            </a:r>
            <a:r>
              <a:rPr lang="en-US" sz="2400" dirty="0"/>
              <a:t> </a:t>
            </a:r>
            <a:r>
              <a:rPr lang="en-US" sz="2400" dirty="0" err="1"/>
              <a:t>redovno</a:t>
            </a:r>
            <a:r>
              <a:rPr lang="en-US" sz="2400" dirty="0"/>
              <a:t> </a:t>
            </a:r>
            <a:r>
              <a:rPr lang="en-US" sz="2400" dirty="0" err="1"/>
              <a:t>susrec</a:t>
            </a:r>
            <a:r>
              <a:rPr lang="en-US" sz="2400" dirty="0"/>
              <a:t>́</a:t>
            </a:r>
            <a:r>
              <a:rPr lang="ru-RU" sz="2400" dirty="0"/>
              <a:t>е </a:t>
            </a:r>
            <a:r>
              <a:rPr lang="en-US" sz="2400" dirty="0" err="1"/>
              <a:t>sa</a:t>
            </a:r>
            <a:r>
              <a:rPr lang="en-US" sz="2400" dirty="0"/>
              <a:t> </a:t>
            </a:r>
            <a:r>
              <a:rPr lang="en-US" sz="2400" dirty="0" err="1"/>
              <a:t>vršnjacima</a:t>
            </a:r>
            <a:r>
              <a:rPr lang="en-US" sz="2400" dirty="0"/>
              <a:t>.</a:t>
            </a:r>
            <a:endParaRPr lang="sr-Latn-RS" sz="2400" dirty="0"/>
          </a:p>
          <a:p>
            <a:r>
              <a:rPr lang="en-US" sz="2400" dirty="0"/>
              <a:t>Do </a:t>
            </a:r>
            <a:r>
              <a:rPr lang="en-US" sz="2400" dirty="0" err="1"/>
              <a:t>šest</a:t>
            </a:r>
            <a:r>
              <a:rPr lang="en-US" sz="2400" dirty="0"/>
              <a:t> </a:t>
            </a:r>
            <a:r>
              <a:rPr lang="en-US" sz="2400" dirty="0" err="1"/>
              <a:t>meseci</a:t>
            </a:r>
            <a:r>
              <a:rPr lang="en-US" sz="2400" dirty="0"/>
              <a:t> </a:t>
            </a:r>
            <a:r>
              <a:rPr lang="en-US" sz="2400" dirty="0" err="1"/>
              <a:t>starosti</a:t>
            </a:r>
            <a:r>
              <a:rPr lang="en-US" sz="2400" dirty="0"/>
              <a:t>, </a:t>
            </a:r>
            <a:r>
              <a:rPr lang="en-US" sz="2400" dirty="0" err="1"/>
              <a:t>novorođenčad</a:t>
            </a:r>
            <a:r>
              <a:rPr lang="en-US" sz="2400" dirty="0"/>
              <a:t> </a:t>
            </a:r>
            <a:r>
              <a:rPr lang="en-US" sz="2400" dirty="0" err="1"/>
              <a:t>mogu</a:t>
            </a:r>
            <a:r>
              <a:rPr lang="en-US" sz="2400" dirty="0"/>
              <a:t> </a:t>
            </a:r>
            <a:r>
              <a:rPr lang="en-US" sz="2400" dirty="0" err="1"/>
              <a:t>komunicirati</a:t>
            </a:r>
            <a:r>
              <a:rPr lang="en-US" sz="2400" dirty="0"/>
              <a:t> s</a:t>
            </a:r>
            <a:r>
              <a:rPr lang="ru-RU" sz="2400" dirty="0"/>
              <a:t>а </a:t>
            </a:r>
            <a:r>
              <a:rPr lang="en-US" sz="2400" dirty="0" err="1"/>
              <a:t>drugom</a:t>
            </a:r>
            <a:r>
              <a:rPr lang="en-US" sz="2400" dirty="0"/>
              <a:t> decom </a:t>
            </a:r>
            <a:r>
              <a:rPr lang="en-US" sz="2400" dirty="0" err="1"/>
              <a:t>osmehom</a:t>
            </a:r>
            <a:r>
              <a:rPr lang="en-US" sz="2400" dirty="0"/>
              <a:t>, </a:t>
            </a:r>
            <a:r>
              <a:rPr lang="en-US" sz="2400" dirty="0" err="1"/>
              <a:t>dodirivanjem</a:t>
            </a:r>
            <a:r>
              <a:rPr lang="en-US" sz="2400" dirty="0"/>
              <a:t>, </a:t>
            </a:r>
            <a:r>
              <a:rPr lang="en-US" sz="2400" dirty="0" err="1"/>
              <a:t>dok</a:t>
            </a:r>
            <a:r>
              <a:rPr lang="en-US" sz="2400" dirty="0"/>
              <a:t> u </a:t>
            </a:r>
            <a:r>
              <a:rPr lang="en-US" sz="2400" dirty="0" err="1"/>
              <a:t>drugoj</a:t>
            </a:r>
            <a:r>
              <a:rPr lang="en-US" sz="2400" dirty="0"/>
              <a:t> </a:t>
            </a:r>
            <a:r>
              <a:rPr lang="en-US" sz="2400" dirty="0" err="1"/>
              <a:t>godini</a:t>
            </a:r>
            <a:r>
              <a:rPr lang="en-US" sz="2400" dirty="0"/>
              <a:t> </a:t>
            </a:r>
            <a:r>
              <a:rPr lang="en-US" sz="2400" dirty="0" err="1"/>
              <a:t>života</a:t>
            </a:r>
            <a:r>
              <a:rPr lang="en-US" sz="2400" dirty="0"/>
              <a:t> </a:t>
            </a:r>
            <a:r>
              <a:rPr lang="en-US" sz="2400" dirty="0" err="1"/>
              <a:t>deca</a:t>
            </a:r>
            <a:r>
              <a:rPr lang="en-US" sz="2400" dirty="0"/>
              <a:t> </a:t>
            </a:r>
            <a:r>
              <a:rPr lang="en-US" sz="2400" dirty="0" err="1"/>
              <a:t>pokazuju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prosocijalno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agresivno</a:t>
            </a:r>
            <a:r>
              <a:rPr lang="en-US" sz="2400" dirty="0"/>
              <a:t> </a:t>
            </a:r>
            <a:r>
              <a:rPr lang="en-US" sz="2400" dirty="0" err="1"/>
              <a:t>ponašanje</a:t>
            </a:r>
            <a:r>
              <a:rPr lang="en-US" sz="2400" dirty="0"/>
              <a:t> </a:t>
            </a:r>
            <a:r>
              <a:rPr lang="en-US" sz="2400" dirty="0" err="1"/>
              <a:t>prema</a:t>
            </a:r>
            <a:r>
              <a:rPr lang="en-US" sz="2400" dirty="0"/>
              <a:t> </a:t>
            </a:r>
            <a:r>
              <a:rPr lang="en-US" sz="2400" dirty="0" err="1"/>
              <a:t>vršnjacima</a:t>
            </a:r>
            <a:r>
              <a:rPr lang="sr-Latn-RS" sz="2400" dirty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179719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E64193-4F5B-1CF1-2910-878852F093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U </a:t>
            </a:r>
            <a:r>
              <a:rPr lang="en-US" sz="2000" dirty="0" err="1"/>
              <a:t>osnovi</a:t>
            </a:r>
            <a:r>
              <a:rPr lang="en-US" sz="2000" dirty="0"/>
              <a:t> </a:t>
            </a:r>
            <a:r>
              <a:rPr lang="en-US" sz="2000" dirty="0" err="1"/>
              <a:t>sposobnosti</a:t>
            </a:r>
            <a:r>
              <a:rPr lang="en-US" sz="2000" dirty="0"/>
              <a:t> </a:t>
            </a:r>
            <a:r>
              <a:rPr lang="en-US" sz="2000" dirty="0" err="1"/>
              <a:t>harmonične</a:t>
            </a:r>
            <a:r>
              <a:rPr lang="en-US" sz="2000" dirty="0"/>
              <a:t> </a:t>
            </a:r>
            <a:r>
              <a:rPr lang="en-US" sz="2000" dirty="0" err="1"/>
              <a:t>interakcije</a:t>
            </a:r>
            <a:r>
              <a:rPr lang="en-US" sz="2000" dirty="0"/>
              <a:t>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vršnjacima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dirty="0" err="1"/>
              <a:t>emocionalne</a:t>
            </a:r>
            <a:r>
              <a:rPr lang="en-US" sz="2000" dirty="0"/>
              <a:t>, </a:t>
            </a:r>
            <a:r>
              <a:rPr lang="en-US" sz="2000" dirty="0" err="1"/>
              <a:t>kognitivne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bihejvioralne</a:t>
            </a:r>
            <a:r>
              <a:rPr lang="en-US" sz="2000" dirty="0"/>
              <a:t> </a:t>
            </a:r>
            <a:r>
              <a:rPr lang="en-US" sz="2000" dirty="0" err="1"/>
              <a:t>veštine</a:t>
            </a:r>
            <a:r>
              <a:rPr lang="en-US" sz="2000" dirty="0"/>
              <a:t>, </a:t>
            </a:r>
            <a:r>
              <a:rPr lang="en-US" sz="2000" dirty="0" err="1"/>
              <a:t>kao</a:t>
            </a:r>
            <a:r>
              <a:rPr lang="en-US" sz="2000" dirty="0"/>
              <a:t> </a:t>
            </a:r>
            <a:r>
              <a:rPr lang="en-US" sz="2000" dirty="0" err="1"/>
              <a:t>što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: </a:t>
            </a:r>
            <a:r>
              <a:rPr lang="en-US" sz="2000" dirty="0" err="1"/>
              <a:t>regulisanje</a:t>
            </a:r>
            <a:r>
              <a:rPr lang="en-US" sz="2000" dirty="0"/>
              <a:t> </a:t>
            </a:r>
            <a:r>
              <a:rPr lang="en-US" sz="2000" dirty="0" err="1"/>
              <a:t>emocija</a:t>
            </a:r>
            <a:r>
              <a:rPr lang="en-US" sz="2000" dirty="0"/>
              <a:t>, </a:t>
            </a:r>
            <a:r>
              <a:rPr lang="en-US" sz="2000" dirty="0" err="1"/>
              <a:t>inhibiranje</a:t>
            </a:r>
            <a:r>
              <a:rPr lang="en-US" sz="2000" dirty="0"/>
              <a:t> </a:t>
            </a:r>
            <a:r>
              <a:rPr lang="en-US" sz="2000" dirty="0" err="1"/>
              <a:t>impulsa</a:t>
            </a:r>
            <a:r>
              <a:rPr lang="en-US" sz="2000" dirty="0"/>
              <a:t>, </a:t>
            </a:r>
            <a:r>
              <a:rPr lang="en-US" sz="2000" dirty="0" err="1"/>
              <a:t>oponašanje</a:t>
            </a:r>
            <a:r>
              <a:rPr lang="en-US" sz="2000" dirty="0"/>
              <a:t> </a:t>
            </a:r>
            <a:r>
              <a:rPr lang="en-US" sz="2000" dirty="0" err="1"/>
              <a:t>tuđih</a:t>
            </a:r>
            <a:r>
              <a:rPr lang="en-US" sz="2000" dirty="0"/>
              <a:t> </a:t>
            </a:r>
            <a:r>
              <a:rPr lang="en-US" sz="2000" dirty="0" err="1"/>
              <a:t>postupaka</a:t>
            </a:r>
            <a:r>
              <a:rPr lang="en-US" sz="2000" dirty="0"/>
              <a:t>, </a:t>
            </a:r>
            <a:r>
              <a:rPr lang="en-US" sz="2000" dirty="0" err="1"/>
              <a:t>razumevanje</a:t>
            </a:r>
            <a:r>
              <a:rPr lang="en-US" sz="2000" dirty="0"/>
              <a:t> </a:t>
            </a:r>
            <a:r>
              <a:rPr lang="en-US" sz="2000" dirty="0" err="1"/>
              <a:t>uzročno-posledičnih</a:t>
            </a:r>
            <a:r>
              <a:rPr lang="en-US" sz="2000" dirty="0"/>
              <a:t> </a:t>
            </a:r>
            <a:r>
              <a:rPr lang="en-US" sz="2000" dirty="0" err="1"/>
              <a:t>veza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jezička</a:t>
            </a:r>
            <a:r>
              <a:rPr lang="en-US" sz="2000" dirty="0"/>
              <a:t> </a:t>
            </a:r>
            <a:r>
              <a:rPr lang="en-US" sz="2000" dirty="0" err="1"/>
              <a:t>kompe</a:t>
            </a:r>
            <a:r>
              <a:rPr lang="sr-Latn-RS" sz="2000" dirty="0"/>
              <a:t>tentnost.</a:t>
            </a:r>
          </a:p>
          <a:p>
            <a:r>
              <a:rPr lang="en-US" sz="2000" dirty="0" err="1"/>
              <a:t>Deficiti</a:t>
            </a:r>
            <a:r>
              <a:rPr lang="en-US" sz="2000" dirty="0"/>
              <a:t> u </a:t>
            </a:r>
            <a:r>
              <a:rPr lang="en-US" sz="2000" dirty="0" err="1"/>
              <a:t>ovim</a:t>
            </a:r>
            <a:r>
              <a:rPr lang="en-US" sz="2000" dirty="0"/>
              <a:t> </a:t>
            </a:r>
            <a:r>
              <a:rPr lang="en-US" sz="2000" dirty="0" err="1"/>
              <a:t>veštinama</a:t>
            </a:r>
            <a:r>
              <a:rPr lang="en-US" sz="2000" dirty="0"/>
              <a:t> </a:t>
            </a:r>
            <a:r>
              <a:rPr lang="en-US" sz="2000" dirty="0" err="1"/>
              <a:t>mogu</a:t>
            </a:r>
            <a:r>
              <a:rPr lang="en-US" sz="2000" dirty="0"/>
              <a:t> se </a:t>
            </a:r>
            <a:r>
              <a:rPr lang="en-US" sz="2000" dirty="0" err="1"/>
              <a:t>nadoknaditi</a:t>
            </a:r>
            <a:r>
              <a:rPr lang="en-US" sz="2000" dirty="0"/>
              <a:t> </a:t>
            </a:r>
            <a:r>
              <a:rPr lang="en-US" sz="2000" dirty="0" err="1"/>
              <a:t>kada</a:t>
            </a:r>
            <a:r>
              <a:rPr lang="en-US" sz="2000" dirty="0"/>
              <a:t> </a:t>
            </a:r>
            <a:r>
              <a:rPr lang="en-US" sz="2000" dirty="0" err="1"/>
              <a:t>deca</a:t>
            </a:r>
            <a:r>
              <a:rPr lang="en-US" sz="2000" dirty="0"/>
              <a:t> </a:t>
            </a:r>
            <a:r>
              <a:rPr lang="en-US" sz="2000" dirty="0" err="1"/>
              <a:t>komuniciraju</a:t>
            </a:r>
            <a:r>
              <a:rPr lang="en-US" sz="2000" dirty="0"/>
              <a:t>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kompetentnim</a:t>
            </a:r>
            <a:r>
              <a:rPr lang="en-US" sz="2000" dirty="0"/>
              <a:t> </a:t>
            </a:r>
            <a:r>
              <a:rPr lang="en-US" sz="2000" dirty="0" err="1"/>
              <a:t>odraslim</a:t>
            </a:r>
            <a:r>
              <a:rPr lang="en-US" sz="2000" dirty="0"/>
              <a:t> </a:t>
            </a:r>
            <a:r>
              <a:rPr lang="en-US" sz="2000" dirty="0" err="1"/>
              <a:t>osobama</a:t>
            </a:r>
            <a:r>
              <a:rPr lang="en-US" sz="2000" dirty="0"/>
              <a:t>, </a:t>
            </a:r>
            <a:r>
              <a:rPr lang="en-US" sz="2000" dirty="0" err="1"/>
              <a:t>poput</a:t>
            </a:r>
            <a:r>
              <a:rPr lang="en-US" sz="2000" dirty="0"/>
              <a:t> </a:t>
            </a:r>
            <a:r>
              <a:rPr lang="en-US" sz="2000" dirty="0" err="1"/>
              <a:t>roditelja</a:t>
            </a:r>
            <a:r>
              <a:rPr lang="en-US" sz="2000" dirty="0"/>
              <a:t> </a:t>
            </a:r>
            <a:r>
              <a:rPr lang="en-US" sz="2000" dirty="0" err="1"/>
              <a:t>ili</a:t>
            </a:r>
            <a:r>
              <a:rPr lang="en-US" sz="2000" dirty="0"/>
              <a:t> </a:t>
            </a:r>
            <a:r>
              <a:rPr lang="en-US" sz="2000" dirty="0" err="1"/>
              <a:t>vaspitača</a:t>
            </a:r>
            <a:r>
              <a:rPr lang="en-US" sz="2000" dirty="0"/>
              <a:t>, </a:t>
            </a:r>
            <a:r>
              <a:rPr lang="en-US" sz="2000" dirty="0" err="1"/>
              <a:t>međutim</a:t>
            </a:r>
            <a:r>
              <a:rPr lang="en-US" sz="2000" dirty="0"/>
              <a:t>, </a:t>
            </a:r>
            <a:r>
              <a:rPr lang="en-US" sz="2000" dirty="0" err="1"/>
              <a:t>vršnjaci</a:t>
            </a:r>
            <a:r>
              <a:rPr lang="en-US" sz="2000" dirty="0"/>
              <a:t> koji </a:t>
            </a:r>
            <a:r>
              <a:rPr lang="en-US" sz="2000" dirty="0" err="1"/>
              <a:t>takođe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sami</a:t>
            </a:r>
            <a:r>
              <a:rPr lang="en-US" sz="2000" dirty="0"/>
              <a:t> </a:t>
            </a:r>
            <a:r>
              <a:rPr lang="en-US" sz="2000" dirty="0" err="1"/>
              <a:t>postepeno</a:t>
            </a:r>
            <a:r>
              <a:rPr lang="en-US" sz="2000" dirty="0"/>
              <a:t> </a:t>
            </a:r>
            <a:r>
              <a:rPr lang="en-US" sz="2000" dirty="0" err="1"/>
              <a:t>razvijaju</a:t>
            </a:r>
            <a:r>
              <a:rPr lang="en-US" sz="2000" dirty="0"/>
              <a:t> </a:t>
            </a:r>
            <a:r>
              <a:rPr lang="en-US" sz="2000" dirty="0" err="1"/>
              <a:t>ove</a:t>
            </a:r>
            <a:r>
              <a:rPr lang="en-US" sz="2000" dirty="0"/>
              <a:t> </a:t>
            </a:r>
            <a:r>
              <a:rPr lang="en-US" sz="2000" dirty="0" err="1"/>
              <a:t>veštine</a:t>
            </a:r>
            <a:r>
              <a:rPr lang="en-US" sz="2000" dirty="0"/>
              <a:t> </a:t>
            </a:r>
            <a:r>
              <a:rPr lang="en-US" sz="2000" dirty="0" err="1"/>
              <a:t>mogu</a:t>
            </a:r>
            <a:r>
              <a:rPr lang="en-US" sz="2000" dirty="0"/>
              <a:t> </a:t>
            </a:r>
            <a:r>
              <a:rPr lang="en-US" sz="2000" dirty="0" err="1"/>
              <a:t>biti</a:t>
            </a:r>
            <a:r>
              <a:rPr lang="en-US" sz="2000" dirty="0"/>
              <a:t> </a:t>
            </a:r>
            <a:r>
              <a:rPr lang="en-US" sz="2000" dirty="0" err="1"/>
              <a:t>manje</a:t>
            </a:r>
            <a:r>
              <a:rPr lang="en-US" sz="2000" dirty="0"/>
              <a:t> </a:t>
            </a:r>
            <a:r>
              <a:rPr lang="en-US" sz="2000" dirty="0" err="1"/>
              <a:t>tolerantni</a:t>
            </a:r>
            <a:r>
              <a:rPr lang="en-US" sz="2000" dirty="0"/>
              <a:t>, pa </a:t>
            </a:r>
            <a:r>
              <a:rPr lang="en-US" sz="2000" dirty="0" err="1"/>
              <a:t>tako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vršnjačko</a:t>
            </a:r>
            <a:r>
              <a:rPr lang="en-US" sz="2000" dirty="0"/>
              <a:t> </a:t>
            </a:r>
            <a:r>
              <a:rPr lang="en-US" sz="2000" dirty="0" err="1"/>
              <a:t>okruženje</a:t>
            </a:r>
            <a:r>
              <a:rPr lang="en-US" sz="2000" dirty="0"/>
              <a:t> </a:t>
            </a:r>
            <a:r>
              <a:rPr lang="en-US" sz="2000" dirty="0" err="1"/>
              <a:t>može</a:t>
            </a:r>
            <a:r>
              <a:rPr lang="en-US" sz="2000" dirty="0"/>
              <a:t> </a:t>
            </a:r>
            <a:r>
              <a:rPr lang="en-US" sz="2000" dirty="0" err="1"/>
              <a:t>biti</a:t>
            </a:r>
            <a:r>
              <a:rPr lang="en-US" sz="2000" dirty="0"/>
              <a:t> </a:t>
            </a:r>
            <a:r>
              <a:rPr lang="en-US" sz="2000" dirty="0" err="1"/>
              <a:t>posebno</a:t>
            </a:r>
            <a:r>
              <a:rPr lang="en-US" sz="2000" dirty="0"/>
              <a:t> </a:t>
            </a:r>
            <a:r>
              <a:rPr lang="en-US" sz="2000" dirty="0" err="1"/>
              <a:t>izazovno</a:t>
            </a:r>
            <a:r>
              <a:rPr lang="en-US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592504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9DA725-F53B-6D5D-3529-CC5CD40C6A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Na </a:t>
            </a:r>
            <a:r>
              <a:rPr lang="en-US" sz="2000" dirty="0" err="1"/>
              <a:t>vršnjačko</a:t>
            </a:r>
            <a:r>
              <a:rPr lang="en-US" sz="2000" dirty="0"/>
              <a:t> </a:t>
            </a:r>
            <a:r>
              <a:rPr lang="en-US" sz="2000" dirty="0" err="1"/>
              <a:t>prihvatanje</a:t>
            </a:r>
            <a:r>
              <a:rPr lang="en-US" sz="2000" dirty="0"/>
              <a:t> </a:t>
            </a:r>
            <a:r>
              <a:rPr lang="en-US" sz="2000" dirty="0" err="1"/>
              <a:t>utiču</a:t>
            </a:r>
            <a:r>
              <a:rPr lang="en-US" sz="2000" dirty="0"/>
              <a:t> </a:t>
            </a:r>
            <a:r>
              <a:rPr lang="en-US" sz="2000" dirty="0" err="1"/>
              <a:t>mnogi</a:t>
            </a:r>
            <a:r>
              <a:rPr lang="en-US" sz="2000" dirty="0"/>
              <a:t> </a:t>
            </a:r>
            <a:r>
              <a:rPr lang="en-US" sz="2000" dirty="0" err="1"/>
              <a:t>faktori</a:t>
            </a:r>
            <a:r>
              <a:rPr lang="en-US" sz="2000" dirty="0"/>
              <a:t> u </a:t>
            </a:r>
            <a:r>
              <a:rPr lang="en-US" sz="2000" dirty="0" err="1"/>
              <a:t>detetovom</a:t>
            </a:r>
            <a:r>
              <a:rPr lang="en-US" sz="2000" dirty="0"/>
              <a:t> </a:t>
            </a:r>
            <a:r>
              <a:rPr lang="en-US" sz="2000" dirty="0" err="1"/>
              <a:t>životu</a:t>
            </a:r>
            <a:r>
              <a:rPr lang="en-US" sz="2000" dirty="0"/>
              <a:t>, </a:t>
            </a:r>
            <a:r>
              <a:rPr lang="en-US" sz="2000" dirty="0" err="1"/>
              <a:t>poput</a:t>
            </a:r>
            <a:r>
              <a:rPr lang="en-US" sz="2000" dirty="0"/>
              <a:t> </a:t>
            </a:r>
            <a:r>
              <a:rPr lang="en-US" sz="2000" dirty="0" err="1"/>
              <a:t>njihovih</a:t>
            </a:r>
            <a:r>
              <a:rPr lang="en-US" sz="2000" dirty="0"/>
              <a:t> </a:t>
            </a:r>
            <a:r>
              <a:rPr lang="en-US" sz="2000" dirty="0" err="1"/>
              <a:t>odnosa</a:t>
            </a:r>
            <a:r>
              <a:rPr lang="en-US" sz="2000" dirty="0"/>
              <a:t> u </a:t>
            </a:r>
            <a:r>
              <a:rPr lang="en-US" sz="2000" dirty="0" err="1"/>
              <a:t>kući</a:t>
            </a:r>
            <a:r>
              <a:rPr lang="en-US" sz="2000" dirty="0"/>
              <a:t>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roditeljima</a:t>
            </a:r>
            <a:r>
              <a:rPr lang="en-US" sz="2000" dirty="0"/>
              <a:t>, </a:t>
            </a:r>
            <a:r>
              <a:rPr lang="en-US" sz="2000" dirty="0" err="1"/>
              <a:t>braćom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sestrama</a:t>
            </a:r>
            <a:r>
              <a:rPr lang="en-US" sz="2000" dirty="0"/>
              <a:t>, </a:t>
            </a:r>
            <a:r>
              <a:rPr lang="en-US" sz="2000" dirty="0" err="1"/>
              <a:t>roditeljskog</a:t>
            </a:r>
            <a:r>
              <a:rPr lang="en-US" sz="2000" dirty="0"/>
              <a:t> </a:t>
            </a:r>
            <a:r>
              <a:rPr lang="en-US" sz="2000" dirty="0" err="1"/>
              <a:t>odnosa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nivoa</a:t>
            </a:r>
            <a:r>
              <a:rPr lang="en-US" sz="2000" dirty="0"/>
              <a:t> </a:t>
            </a:r>
            <a:r>
              <a:rPr lang="en-US" sz="2000" dirty="0" err="1"/>
              <a:t>socijalne</a:t>
            </a:r>
            <a:r>
              <a:rPr lang="en-US" sz="2000" dirty="0"/>
              <a:t> </a:t>
            </a:r>
            <a:r>
              <a:rPr lang="en-US" sz="2000" dirty="0" err="1"/>
              <a:t>podrške</a:t>
            </a:r>
            <a:r>
              <a:rPr lang="en-US" sz="2000" dirty="0"/>
              <a:t> </a:t>
            </a:r>
            <a:r>
              <a:rPr lang="en-US" sz="2000" dirty="0" err="1"/>
              <a:t>porodice</a:t>
            </a:r>
            <a:r>
              <a:rPr lang="sr-Latn-RS" sz="2000" dirty="0"/>
              <a:t>.</a:t>
            </a:r>
          </a:p>
          <a:p>
            <a:r>
              <a:rPr lang="en-US" sz="2000" dirty="0" err="1"/>
              <a:t>Međutim</a:t>
            </a:r>
            <a:r>
              <a:rPr lang="en-US" sz="2000" dirty="0"/>
              <a:t>,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vršnjačko</a:t>
            </a:r>
            <a:r>
              <a:rPr lang="en-US" sz="2000" dirty="0"/>
              <a:t> </a:t>
            </a:r>
            <a:r>
              <a:rPr lang="en-US" sz="2000" dirty="0" err="1"/>
              <a:t>prihvatanje</a:t>
            </a:r>
            <a:r>
              <a:rPr lang="en-US" sz="2000" dirty="0"/>
              <a:t>/</a:t>
            </a:r>
            <a:r>
              <a:rPr lang="en-US" sz="2000" dirty="0" err="1"/>
              <a:t>odbijanje</a:t>
            </a:r>
            <a:r>
              <a:rPr lang="en-US" sz="2000" dirty="0"/>
              <a:t> </a:t>
            </a:r>
            <a:r>
              <a:rPr lang="en-US" sz="2000" dirty="0" err="1"/>
              <a:t>najviše</a:t>
            </a:r>
            <a:r>
              <a:rPr lang="en-US" sz="2000" dirty="0"/>
              <a:t> </a:t>
            </a:r>
            <a:r>
              <a:rPr lang="en-US" sz="2000" dirty="0" err="1"/>
              <a:t>direktno</a:t>
            </a:r>
            <a:r>
              <a:rPr lang="en-US" sz="2000" dirty="0"/>
              <a:t> </a:t>
            </a:r>
            <a:r>
              <a:rPr lang="en-US" sz="2000" dirty="0" err="1"/>
              <a:t>utiče</a:t>
            </a:r>
            <a:r>
              <a:rPr lang="en-US" sz="2000" dirty="0"/>
              <a:t> </a:t>
            </a:r>
            <a:r>
              <a:rPr lang="en-US" sz="2000" dirty="0" err="1"/>
              <a:t>sopstveno</a:t>
            </a:r>
            <a:r>
              <a:rPr lang="en-US" sz="2000" dirty="0"/>
              <a:t> </a:t>
            </a:r>
            <a:r>
              <a:rPr lang="en-US" sz="2000" dirty="0" err="1"/>
              <a:t>ponašanje</a:t>
            </a:r>
            <a:r>
              <a:rPr lang="en-US" sz="2000" dirty="0"/>
              <a:t> </a:t>
            </a:r>
            <a:r>
              <a:rPr lang="en-US" sz="2000" dirty="0" err="1"/>
              <a:t>dece</a:t>
            </a:r>
            <a:r>
              <a:rPr lang="en-US" sz="2000" dirty="0"/>
              <a:t>. </a:t>
            </a:r>
            <a:endParaRPr lang="sr-Latn-RS" sz="2000" dirty="0"/>
          </a:p>
          <a:p>
            <a:r>
              <a:rPr lang="en-US" sz="2000" dirty="0" err="1"/>
              <a:t>Studije</a:t>
            </a:r>
            <a:r>
              <a:rPr lang="en-US" sz="2000" dirty="0"/>
              <a:t> </a:t>
            </a:r>
            <a:r>
              <a:rPr lang="en-US" sz="2000" dirty="0" err="1"/>
              <a:t>pokazuju</a:t>
            </a:r>
            <a:r>
              <a:rPr lang="en-US" sz="2000" dirty="0"/>
              <a:t> da </a:t>
            </a:r>
            <a:r>
              <a:rPr lang="en-US" sz="2000" dirty="0" err="1"/>
              <a:t>visoko</a:t>
            </a:r>
            <a:r>
              <a:rPr lang="en-US" sz="2000" dirty="0"/>
              <a:t> </a:t>
            </a:r>
            <a:r>
              <a:rPr lang="en-US" sz="2000" dirty="0" err="1"/>
              <a:t>agresivna</a:t>
            </a:r>
            <a:r>
              <a:rPr lang="en-US" sz="2000" dirty="0"/>
              <a:t> </a:t>
            </a:r>
            <a:r>
              <a:rPr lang="en-US" sz="2000" dirty="0" err="1"/>
              <a:t>deca</a:t>
            </a:r>
            <a:r>
              <a:rPr lang="en-US" sz="2000" dirty="0"/>
              <a:t> </a:t>
            </a:r>
            <a:r>
              <a:rPr lang="en-US" sz="2000" dirty="0" err="1"/>
              <a:t>nisu</a:t>
            </a:r>
            <a:r>
              <a:rPr lang="en-US" sz="2000" dirty="0"/>
              <a:t> </a:t>
            </a:r>
            <a:r>
              <a:rPr lang="en-US" sz="2000" dirty="0" err="1"/>
              <a:t>prihvaćena</a:t>
            </a:r>
            <a:r>
              <a:rPr lang="en-US" sz="2000" dirty="0"/>
              <a:t> od </a:t>
            </a:r>
            <a:r>
              <a:rPr lang="en-US" sz="2000" dirty="0" err="1"/>
              <a:t>strane</a:t>
            </a:r>
            <a:r>
              <a:rPr lang="en-US" sz="2000" dirty="0"/>
              <a:t> </a:t>
            </a:r>
            <a:r>
              <a:rPr lang="en-US" sz="2000" dirty="0" err="1"/>
              <a:t>vršnjaka</a:t>
            </a:r>
            <a:r>
              <a:rPr lang="en-US" sz="2000" dirty="0"/>
              <a:t>, </a:t>
            </a:r>
            <a:r>
              <a:rPr lang="en-US" sz="2000" dirty="0" err="1"/>
              <a:t>kao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da </a:t>
            </a:r>
            <a:r>
              <a:rPr lang="en-US" sz="2000" dirty="0" err="1"/>
              <a:t>vršnjačko</a:t>
            </a:r>
            <a:r>
              <a:rPr lang="en-US" sz="2000" dirty="0"/>
              <a:t> </a:t>
            </a:r>
            <a:r>
              <a:rPr lang="en-US" sz="2000" dirty="0" err="1"/>
              <a:t>odbijanje</a:t>
            </a:r>
            <a:r>
              <a:rPr lang="en-US" sz="2000" dirty="0"/>
              <a:t> </a:t>
            </a:r>
            <a:r>
              <a:rPr lang="en-US" sz="2000" dirty="0" err="1"/>
              <a:t>može</a:t>
            </a:r>
            <a:r>
              <a:rPr lang="en-US" sz="2000" dirty="0"/>
              <a:t> </a:t>
            </a:r>
            <a:r>
              <a:rPr lang="en-US" sz="2000" dirty="0" err="1"/>
              <a:t>prouzrokovati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odsustvo</a:t>
            </a:r>
            <a:r>
              <a:rPr lang="en-US" sz="2000" dirty="0"/>
              <a:t> </a:t>
            </a:r>
            <a:r>
              <a:rPr lang="en-US" sz="2000" dirty="0" err="1"/>
              <a:t>prosocijalnog</a:t>
            </a:r>
            <a:r>
              <a:rPr lang="en-US" sz="2000" dirty="0"/>
              <a:t> </a:t>
            </a:r>
            <a:r>
              <a:rPr lang="en-US" sz="2000" dirty="0" err="1"/>
              <a:t>ponašanja</a:t>
            </a:r>
            <a:r>
              <a:rPr lang="en-US" sz="2000" dirty="0"/>
              <a:t>, bez </a:t>
            </a:r>
            <a:r>
              <a:rPr lang="en-US" sz="2000" dirty="0" err="1"/>
              <a:t>manifestovanja</a:t>
            </a:r>
            <a:r>
              <a:rPr lang="en-US" sz="2000" dirty="0"/>
              <a:t> </a:t>
            </a:r>
            <a:r>
              <a:rPr lang="en-US" sz="2000" dirty="0" err="1"/>
              <a:t>agresivnog</a:t>
            </a:r>
            <a:r>
              <a:rPr lang="en-US" sz="2000" dirty="0"/>
              <a:t> </a:t>
            </a:r>
            <a:r>
              <a:rPr lang="en-US" sz="2000" dirty="0" err="1"/>
              <a:t>ponašanja</a:t>
            </a:r>
            <a:r>
              <a:rPr lang="sr-Latn-RS" sz="2000" dirty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598636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F93CC19-DB14-666A-8D23-B18CBA9CC6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7300" y="2400623"/>
            <a:ext cx="8332470" cy="3988370"/>
          </a:xfrm>
        </p:spPr>
      </p:pic>
    </p:spTree>
    <p:extLst>
      <p:ext uri="{BB962C8B-B14F-4D97-AF65-F5344CB8AC3E}">
        <p14:creationId xmlns:p14="http://schemas.microsoft.com/office/powerpoint/2010/main" val="794054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DF8FC-C626-0CE4-3140-B1ED47130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Odnos dete-odrasli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B70FD-7E63-B3EB-8C1C-03DB24D436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sz="2000" b="0" i="0" dirty="0">
                <a:effectLst/>
                <a:latin typeface="gilroy"/>
              </a:rPr>
              <a:t>Od</a:t>
            </a:r>
            <a:r>
              <a:rPr lang="en-US" sz="2000" b="0" i="0" dirty="0" err="1">
                <a:effectLst/>
                <a:latin typeface="gilroy"/>
              </a:rPr>
              <a:t>nos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dete-odrasli</a:t>
            </a:r>
            <a:r>
              <a:rPr lang="en-US" sz="2000" b="0" i="0" dirty="0">
                <a:effectLst/>
                <a:latin typeface="gilroy"/>
              </a:rPr>
              <a:t> je u </a:t>
            </a:r>
            <a:r>
              <a:rPr lang="en-US" sz="2000" b="0" i="0" dirty="0" err="1">
                <a:effectLst/>
                <a:latin typeface="gilroy"/>
              </a:rPr>
              <a:t>centru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vaspitanja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dece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ranog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uzrasta</a:t>
            </a:r>
            <a:r>
              <a:rPr lang="en-US" sz="2000" b="0" i="0" dirty="0">
                <a:effectLst/>
                <a:latin typeface="gilroy"/>
              </a:rPr>
              <a:t>. </a:t>
            </a:r>
            <a:endParaRPr lang="sr-Latn-RS" sz="2000" b="0" i="0" dirty="0">
              <a:effectLst/>
              <a:latin typeface="gilroy"/>
            </a:endParaRPr>
          </a:p>
          <a:p>
            <a:r>
              <a:rPr lang="en-US" sz="2000" b="0" i="0" dirty="0">
                <a:effectLst/>
                <a:latin typeface="gilroy"/>
              </a:rPr>
              <a:t>Bez </a:t>
            </a:r>
            <a:r>
              <a:rPr lang="en-US" sz="2000" b="0" i="0" dirty="0" err="1">
                <a:effectLst/>
                <a:latin typeface="gilroy"/>
              </a:rPr>
              <a:t>obzira</a:t>
            </a:r>
            <a:r>
              <a:rPr lang="en-US" sz="2000" b="0" i="0" dirty="0">
                <a:effectLst/>
                <a:latin typeface="gilroy"/>
              </a:rPr>
              <a:t> o </a:t>
            </a:r>
            <a:r>
              <a:rPr lang="en-US" sz="2000" b="0" i="0" dirty="0" err="1">
                <a:effectLst/>
                <a:latin typeface="gilroy"/>
              </a:rPr>
              <a:t>kom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uzrastu</a:t>
            </a:r>
            <a:r>
              <a:rPr lang="en-US" sz="2000" b="0" i="0" dirty="0">
                <a:effectLst/>
                <a:latin typeface="gilroy"/>
              </a:rPr>
              <a:t> je </a:t>
            </a:r>
            <a:r>
              <a:rPr lang="en-US" sz="2000" b="0" i="0" dirty="0" err="1">
                <a:effectLst/>
                <a:latin typeface="gilroy"/>
              </a:rPr>
              <a:t>reč</a:t>
            </a:r>
            <a:r>
              <a:rPr lang="en-US" sz="2000" b="0" i="0" dirty="0">
                <a:effectLst/>
                <a:latin typeface="gilroy"/>
              </a:rPr>
              <a:t>, </a:t>
            </a:r>
            <a:r>
              <a:rPr lang="en-US" sz="2000" b="0" i="0" dirty="0" err="1">
                <a:effectLst/>
                <a:latin typeface="gilroy"/>
              </a:rPr>
              <a:t>odrasli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treba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prema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detetu</a:t>
            </a:r>
            <a:r>
              <a:rPr lang="en-US" sz="2000" b="0" i="0" dirty="0">
                <a:effectLst/>
                <a:latin typeface="gilroy"/>
              </a:rPr>
              <a:t> da se </a:t>
            </a:r>
            <a:r>
              <a:rPr lang="en-US" sz="2000" b="0" i="0" dirty="0" err="1">
                <a:effectLst/>
                <a:latin typeface="gilroy"/>
              </a:rPr>
              <a:t>odnose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kao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prema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biću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koje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oseća</a:t>
            </a:r>
            <a:r>
              <a:rPr lang="en-US" sz="2000" b="0" i="0" dirty="0">
                <a:effectLst/>
                <a:latin typeface="gilroy"/>
              </a:rPr>
              <a:t>, </a:t>
            </a:r>
            <a:r>
              <a:rPr lang="en-US" sz="2000" b="0" i="0" dirty="0" err="1">
                <a:effectLst/>
                <a:latin typeface="gilroy"/>
              </a:rPr>
              <a:t>opaža</a:t>
            </a:r>
            <a:r>
              <a:rPr lang="en-US" sz="2000" b="0" i="0" dirty="0">
                <a:effectLst/>
                <a:latin typeface="gilroy"/>
              </a:rPr>
              <a:t>, </a:t>
            </a:r>
            <a:r>
              <a:rPr lang="en-US" sz="2000" b="0" i="0" dirty="0" err="1">
                <a:effectLst/>
                <a:latin typeface="gilroy"/>
              </a:rPr>
              <a:t>stiće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iskustva</a:t>
            </a:r>
            <a:r>
              <a:rPr lang="en-US" sz="2000" b="0" i="0" dirty="0">
                <a:effectLst/>
                <a:latin typeface="gilroy"/>
              </a:rPr>
              <a:t>, </a:t>
            </a:r>
            <a:r>
              <a:rPr lang="en-US" sz="2000" b="0" i="0" dirty="0" err="1">
                <a:effectLst/>
                <a:latin typeface="gilroy"/>
              </a:rPr>
              <a:t>razume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stvari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ili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će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ih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razumeti</a:t>
            </a:r>
            <a:r>
              <a:rPr lang="en-US" sz="2000" b="0" i="0" dirty="0">
                <a:effectLst/>
                <a:latin typeface="gilroy"/>
              </a:rPr>
              <a:t> pod </a:t>
            </a:r>
            <a:r>
              <a:rPr lang="en-US" sz="2000" b="0" i="0" dirty="0" err="1">
                <a:effectLst/>
                <a:latin typeface="gilroy"/>
              </a:rPr>
              <a:t>uslovom</a:t>
            </a:r>
            <a:r>
              <a:rPr lang="en-US" sz="2000" b="0" i="0" dirty="0">
                <a:effectLst/>
                <a:latin typeface="gilroy"/>
              </a:rPr>
              <a:t> da mu se to </a:t>
            </a:r>
            <a:r>
              <a:rPr lang="en-US" sz="2000" b="0" i="0" dirty="0" err="1">
                <a:effectLst/>
                <a:latin typeface="gilroy"/>
              </a:rPr>
              <a:t>omogući</a:t>
            </a:r>
            <a:r>
              <a:rPr lang="en-US" sz="2000" b="0" i="0" dirty="0">
                <a:effectLst/>
                <a:latin typeface="gilroy"/>
              </a:rPr>
              <a:t>. </a:t>
            </a:r>
            <a:endParaRPr lang="sr-Latn-RS" sz="2000" b="0" i="0" dirty="0">
              <a:effectLst/>
              <a:latin typeface="gilroy"/>
            </a:endParaRPr>
          </a:p>
          <a:p>
            <a:r>
              <a:rPr lang="sr-Latn-RS" sz="2000" b="0" i="0" dirty="0">
                <a:effectLst/>
                <a:latin typeface="gilroy"/>
              </a:rPr>
              <a:t>O</a:t>
            </a:r>
            <a:r>
              <a:rPr lang="en-US" sz="2000" b="0" i="0" dirty="0" err="1">
                <a:effectLst/>
                <a:latin typeface="gilroy"/>
              </a:rPr>
              <a:t>drasli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treba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sa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detetom</a:t>
            </a:r>
            <a:r>
              <a:rPr lang="en-US" sz="2000" b="0" i="0" dirty="0">
                <a:effectLst/>
                <a:latin typeface="gilroy"/>
              </a:rPr>
              <a:t> da </a:t>
            </a:r>
            <a:r>
              <a:rPr lang="en-US" sz="2000" b="0" i="0" dirty="0" err="1">
                <a:effectLst/>
                <a:latin typeface="gilroy"/>
              </a:rPr>
              <a:t>ostvari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realan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i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racionalan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kontakt</a:t>
            </a:r>
            <a:r>
              <a:rPr lang="en-US" sz="2000" b="0" i="0" dirty="0">
                <a:effectLst/>
                <a:latin typeface="gilroy"/>
              </a:rPr>
              <a:t>, </a:t>
            </a:r>
            <a:r>
              <a:rPr lang="en-US" sz="2000" b="0" i="0" dirty="0" err="1">
                <a:effectLst/>
                <a:latin typeface="gilroy"/>
              </a:rPr>
              <a:t>razumevajući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upućene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signale</a:t>
            </a:r>
            <a:r>
              <a:rPr lang="en-US" sz="2000" b="0" i="0" dirty="0">
                <a:effectLst/>
                <a:latin typeface="gilroy"/>
              </a:rPr>
              <a:t> od </a:t>
            </a:r>
            <a:r>
              <a:rPr lang="en-US" sz="2000" b="0" i="0" dirty="0" err="1">
                <a:effectLst/>
                <a:latin typeface="gilroy"/>
              </a:rPr>
              <a:t>strane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deteta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i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odgovarajući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na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njih</a:t>
            </a:r>
            <a:r>
              <a:rPr lang="en-US" sz="2000" b="0" i="0" dirty="0">
                <a:effectLst/>
                <a:latin typeface="gilroy"/>
              </a:rPr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524832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B00346-EAE0-E488-5A03-D89F9848B2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sz="2000" dirty="0"/>
              <a:t>D</a:t>
            </a:r>
            <a:r>
              <a:rPr lang="en-US" sz="2000" dirty="0" err="1"/>
              <a:t>ečja</a:t>
            </a:r>
            <a:r>
              <a:rPr lang="en-US" sz="2000" dirty="0"/>
              <a:t> </a:t>
            </a:r>
            <a:r>
              <a:rPr lang="en-US" sz="2000" dirty="0" err="1"/>
              <a:t>upotreba</a:t>
            </a:r>
            <a:r>
              <a:rPr lang="en-US" sz="2000" dirty="0"/>
              <a:t> </a:t>
            </a:r>
            <a:r>
              <a:rPr lang="en-US" sz="2000" dirty="0" err="1"/>
              <a:t>prosocijalnog</a:t>
            </a:r>
            <a:r>
              <a:rPr lang="en-US" sz="2000" dirty="0"/>
              <a:t> </a:t>
            </a:r>
            <a:r>
              <a:rPr lang="en-US" sz="2000" dirty="0" err="1"/>
              <a:t>ponašanja</a:t>
            </a:r>
            <a:r>
              <a:rPr lang="en-US" sz="2000" dirty="0"/>
              <a:t>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vršnjacima</a:t>
            </a:r>
            <a:r>
              <a:rPr lang="en-US" sz="2000" dirty="0"/>
              <a:t> </a:t>
            </a:r>
            <a:r>
              <a:rPr lang="en-US" sz="2000" dirty="0" err="1"/>
              <a:t>služi</a:t>
            </a:r>
            <a:r>
              <a:rPr lang="en-US" sz="2000" dirty="0"/>
              <a:t> za </a:t>
            </a:r>
            <a:r>
              <a:rPr lang="en-US" sz="2000" dirty="0" err="1"/>
              <a:t>poboljšanje</a:t>
            </a:r>
            <a:r>
              <a:rPr lang="en-US" sz="2000" dirty="0"/>
              <a:t> </a:t>
            </a:r>
            <a:r>
              <a:rPr lang="en-US" sz="2000" dirty="0" err="1"/>
              <a:t>njihovog</a:t>
            </a:r>
            <a:r>
              <a:rPr lang="en-US" sz="2000" dirty="0"/>
              <a:t> </a:t>
            </a:r>
            <a:r>
              <a:rPr lang="en-US" sz="2000" dirty="0" err="1"/>
              <a:t>društvenog</a:t>
            </a:r>
            <a:r>
              <a:rPr lang="en-US" sz="2000" dirty="0"/>
              <a:t> </a:t>
            </a:r>
            <a:r>
              <a:rPr lang="en-US" sz="2000" dirty="0" err="1"/>
              <a:t>statusa</a:t>
            </a:r>
            <a:r>
              <a:rPr lang="en-US" sz="2000" dirty="0"/>
              <a:t> u </a:t>
            </a:r>
            <a:r>
              <a:rPr lang="en-US" sz="2000" dirty="0" err="1"/>
              <a:t>grupi</a:t>
            </a:r>
            <a:r>
              <a:rPr lang="en-US" sz="2000" dirty="0"/>
              <a:t>, a to </a:t>
            </a:r>
            <a:r>
              <a:rPr lang="en-US" sz="2000" dirty="0" err="1"/>
              <a:t>zauzvrat</a:t>
            </a:r>
            <a:r>
              <a:rPr lang="en-US" sz="2000" dirty="0"/>
              <a:t> </a:t>
            </a:r>
            <a:r>
              <a:rPr lang="en-US" sz="2000" dirty="0" err="1"/>
              <a:t>može</a:t>
            </a:r>
            <a:r>
              <a:rPr lang="en-US" sz="2000" dirty="0"/>
              <a:t> </a:t>
            </a:r>
            <a:r>
              <a:rPr lang="en-US" sz="2000" dirty="0" err="1"/>
              <a:t>delovati</a:t>
            </a:r>
            <a:r>
              <a:rPr lang="en-US" sz="2000" dirty="0"/>
              <a:t> </a:t>
            </a:r>
            <a:r>
              <a:rPr lang="en-US" sz="2000" dirty="0" err="1"/>
              <a:t>kao</a:t>
            </a:r>
            <a:r>
              <a:rPr lang="en-US" sz="2000" dirty="0"/>
              <a:t> </a:t>
            </a:r>
            <a:r>
              <a:rPr lang="en-US" sz="2000" dirty="0" err="1"/>
              <a:t>zaštitni</a:t>
            </a:r>
            <a:r>
              <a:rPr lang="en-US" sz="2000" dirty="0"/>
              <a:t> </a:t>
            </a:r>
            <a:r>
              <a:rPr lang="en-US" sz="2000" dirty="0" err="1"/>
              <a:t>faktor</a:t>
            </a:r>
            <a:r>
              <a:rPr lang="en-US" sz="2000" dirty="0"/>
              <a:t> </a:t>
            </a:r>
            <a:r>
              <a:rPr lang="en-US" sz="2000" dirty="0" err="1"/>
              <a:t>protiv</a:t>
            </a:r>
            <a:r>
              <a:rPr lang="en-US" sz="2000" dirty="0"/>
              <a:t> </a:t>
            </a:r>
            <a:r>
              <a:rPr lang="en-US" sz="2000" dirty="0" err="1"/>
              <a:t>budućeg</a:t>
            </a:r>
            <a:r>
              <a:rPr lang="en-US" sz="2000" dirty="0"/>
              <a:t> </a:t>
            </a:r>
            <a:r>
              <a:rPr lang="en-US" sz="2000" dirty="0" err="1"/>
              <a:t>odbijanja</a:t>
            </a:r>
            <a:r>
              <a:rPr lang="en-US" sz="2000" dirty="0"/>
              <a:t> od </a:t>
            </a:r>
            <a:r>
              <a:rPr lang="en-US" sz="2000" dirty="0" err="1"/>
              <a:t>strane</a:t>
            </a:r>
            <a:r>
              <a:rPr lang="en-US" sz="2000" dirty="0"/>
              <a:t> </a:t>
            </a:r>
            <a:r>
              <a:rPr lang="en-US" sz="2000" dirty="0" err="1"/>
              <a:t>vršnjaka</a:t>
            </a:r>
            <a:r>
              <a:rPr lang="en-US" sz="2000" dirty="0"/>
              <a:t>.</a:t>
            </a:r>
            <a:endParaRPr lang="sr-Latn-RS" sz="2000" dirty="0"/>
          </a:p>
          <a:p>
            <a:r>
              <a:rPr lang="en-US" sz="2000" dirty="0"/>
              <a:t>Pored toga, </a:t>
            </a:r>
            <a:r>
              <a:rPr lang="en-US" sz="2000" dirty="0" err="1"/>
              <a:t>deca</a:t>
            </a:r>
            <a:r>
              <a:rPr lang="en-US" sz="2000" dirty="0"/>
              <a:t>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višim</a:t>
            </a:r>
            <a:r>
              <a:rPr lang="en-US" sz="2000" dirty="0"/>
              <a:t> </a:t>
            </a:r>
            <a:r>
              <a:rPr lang="en-US" sz="2000" dirty="0" err="1"/>
              <a:t>nivoom</a:t>
            </a:r>
            <a:r>
              <a:rPr lang="en-US" sz="2000" dirty="0"/>
              <a:t> </a:t>
            </a:r>
            <a:r>
              <a:rPr lang="en-US" sz="2000" dirty="0" err="1"/>
              <a:t>prosocijalnog</a:t>
            </a:r>
            <a:r>
              <a:rPr lang="en-US" sz="2000" dirty="0"/>
              <a:t> </a:t>
            </a:r>
            <a:r>
              <a:rPr lang="en-US" sz="2000" dirty="0" err="1"/>
              <a:t>ponašanja</a:t>
            </a:r>
            <a:r>
              <a:rPr lang="en-US" sz="2000" dirty="0"/>
              <a:t> </a:t>
            </a:r>
            <a:r>
              <a:rPr lang="en-US" sz="2000" dirty="0" err="1"/>
              <a:t>obično</a:t>
            </a:r>
            <a:r>
              <a:rPr lang="en-US" sz="2000" dirty="0"/>
              <a:t> </a:t>
            </a:r>
            <a:r>
              <a:rPr lang="en-US" sz="2000" dirty="0" err="1"/>
              <a:t>učestvuju</a:t>
            </a:r>
            <a:r>
              <a:rPr lang="en-US" sz="2000" dirty="0"/>
              <a:t> u </a:t>
            </a:r>
            <a:r>
              <a:rPr lang="en-US" sz="2000" dirty="0" err="1"/>
              <a:t>nižim</a:t>
            </a:r>
            <a:r>
              <a:rPr lang="en-US" sz="2000" dirty="0"/>
              <a:t> </a:t>
            </a:r>
            <a:r>
              <a:rPr lang="en-US" sz="2000" dirty="0" err="1"/>
              <a:t>nivoima</a:t>
            </a:r>
            <a:r>
              <a:rPr lang="en-US" sz="2000" dirty="0"/>
              <a:t> </a:t>
            </a:r>
            <a:r>
              <a:rPr lang="en-US" sz="2000" dirty="0" err="1"/>
              <a:t>agresije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uopšteno</a:t>
            </a:r>
            <a:r>
              <a:rPr lang="en-US" sz="2000" dirty="0"/>
              <a:t> </a:t>
            </a:r>
            <a:r>
              <a:rPr lang="sr-Latn-RS" sz="2000" dirty="0"/>
              <a:t>doživljavaju </a:t>
            </a:r>
            <a:r>
              <a:rPr lang="en-US" sz="2000" dirty="0" err="1"/>
              <a:t>manje</a:t>
            </a:r>
            <a:r>
              <a:rPr lang="en-US" sz="2000" dirty="0"/>
              <a:t> </a:t>
            </a:r>
            <a:r>
              <a:rPr lang="en-US" sz="2000" dirty="0" err="1"/>
              <a:t>odbacivanja</a:t>
            </a:r>
            <a:r>
              <a:rPr lang="en-US" sz="2000" dirty="0"/>
              <a:t> od </a:t>
            </a:r>
            <a:r>
              <a:rPr lang="en-US" sz="2000" dirty="0" err="1"/>
              <a:t>strane</a:t>
            </a:r>
            <a:r>
              <a:rPr lang="en-US" sz="2000" dirty="0"/>
              <a:t> </a:t>
            </a:r>
            <a:r>
              <a:rPr lang="en-US" sz="2000" dirty="0" err="1"/>
              <a:t>vršnjaka</a:t>
            </a:r>
            <a:r>
              <a:rPr lang="en-US" sz="2000" dirty="0"/>
              <a:t>. </a:t>
            </a:r>
            <a:endParaRPr lang="sr-Latn-RS" sz="2000" dirty="0"/>
          </a:p>
          <a:p>
            <a:r>
              <a:rPr lang="en-US" sz="2000" dirty="0"/>
              <a:t> </a:t>
            </a:r>
            <a:r>
              <a:rPr lang="sr-Latn-RS" sz="2000" dirty="0"/>
              <a:t>D</a:t>
            </a:r>
            <a:r>
              <a:rPr lang="en-US" sz="2000" dirty="0" err="1"/>
              <a:t>ugotrajna</a:t>
            </a:r>
            <a:r>
              <a:rPr lang="en-US" sz="2000" dirty="0"/>
              <a:t> </a:t>
            </a:r>
            <a:r>
              <a:rPr lang="en-US" sz="2000" dirty="0" err="1"/>
              <a:t>upotreba</a:t>
            </a:r>
            <a:r>
              <a:rPr lang="en-US" sz="2000" dirty="0"/>
              <a:t> </a:t>
            </a:r>
            <a:r>
              <a:rPr lang="en-US" sz="2000" dirty="0" err="1"/>
              <a:t>prosocijalnog</a:t>
            </a:r>
            <a:r>
              <a:rPr lang="en-US" sz="2000" dirty="0"/>
              <a:t> </a:t>
            </a:r>
            <a:r>
              <a:rPr lang="en-US" sz="2000" dirty="0" err="1"/>
              <a:t>ponašanja</a:t>
            </a:r>
            <a:r>
              <a:rPr lang="en-US" sz="2000" dirty="0"/>
              <a:t> </a:t>
            </a:r>
            <a:r>
              <a:rPr lang="en-US" sz="2000" dirty="0" err="1"/>
              <a:t>može</a:t>
            </a:r>
            <a:r>
              <a:rPr lang="en-US" sz="2000" dirty="0"/>
              <a:t> </a:t>
            </a:r>
            <a:r>
              <a:rPr lang="en-US" sz="2000" dirty="0" err="1"/>
              <a:t>olakšati</a:t>
            </a:r>
            <a:r>
              <a:rPr lang="en-US" sz="2000" dirty="0"/>
              <a:t> </a:t>
            </a:r>
            <a:r>
              <a:rPr lang="en-US" sz="2000" dirty="0" err="1"/>
              <a:t>interakciju</a:t>
            </a:r>
            <a:r>
              <a:rPr lang="en-US" sz="2000" dirty="0"/>
              <a:t> </a:t>
            </a:r>
            <a:r>
              <a:rPr lang="en-US" sz="2000" dirty="0" err="1"/>
              <a:t>među</a:t>
            </a:r>
            <a:r>
              <a:rPr lang="en-US" sz="2000" dirty="0"/>
              <a:t> </a:t>
            </a:r>
            <a:r>
              <a:rPr lang="en-US" sz="2000" dirty="0" err="1"/>
              <a:t>vršnjacima</a:t>
            </a:r>
            <a:r>
              <a:rPr lang="en-US" sz="2000" dirty="0"/>
              <a:t>, </a:t>
            </a:r>
            <a:r>
              <a:rPr lang="en-US" sz="2000" dirty="0" err="1"/>
              <a:t>veće</a:t>
            </a:r>
            <a:r>
              <a:rPr lang="en-US" sz="2000" dirty="0"/>
              <a:t> </a:t>
            </a:r>
            <a:r>
              <a:rPr lang="en-US" sz="2000" dirty="0" err="1"/>
              <a:t>prihvatanje</a:t>
            </a:r>
            <a:r>
              <a:rPr lang="en-US" sz="2000" dirty="0"/>
              <a:t> od </a:t>
            </a:r>
            <a:r>
              <a:rPr lang="en-US" sz="2000" dirty="0" err="1"/>
              <a:t>strane</a:t>
            </a:r>
            <a:r>
              <a:rPr lang="en-US" sz="2000" dirty="0"/>
              <a:t> </a:t>
            </a:r>
            <a:r>
              <a:rPr lang="en-US" sz="2000" dirty="0" err="1"/>
              <a:t>vršnjaka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veći</a:t>
            </a:r>
            <a:r>
              <a:rPr lang="en-US" sz="2000" dirty="0"/>
              <a:t> </a:t>
            </a:r>
            <a:r>
              <a:rPr lang="en-US" sz="2000" dirty="0" err="1"/>
              <a:t>socijalni</a:t>
            </a:r>
            <a:r>
              <a:rPr lang="en-US" sz="2000" dirty="0"/>
              <a:t> status u </a:t>
            </a:r>
            <a:r>
              <a:rPr lang="en-US" sz="2000" dirty="0" err="1"/>
              <a:t>vršnjačkoj</a:t>
            </a:r>
            <a:r>
              <a:rPr lang="en-US" sz="2000" dirty="0"/>
              <a:t> </a:t>
            </a:r>
            <a:r>
              <a:rPr lang="en-US" sz="2000" dirty="0" err="1"/>
              <a:t>grupi</a:t>
            </a:r>
            <a:r>
              <a:rPr lang="sr-Latn-RS" sz="2000" dirty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500795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6B4F4-1333-E6EA-45AD-A230F5AA1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Predškolska deca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C6CF3F-164E-D465-5771-04A3DC4A2D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sz="2000" dirty="0"/>
              <a:t>P</a:t>
            </a:r>
            <a:r>
              <a:rPr lang="en-US" sz="2000" dirty="0" err="1"/>
              <a:t>redškolska</a:t>
            </a:r>
            <a:r>
              <a:rPr lang="en-US" sz="2000" dirty="0"/>
              <a:t> </a:t>
            </a:r>
            <a:r>
              <a:rPr lang="en-US" sz="2000" dirty="0" err="1"/>
              <a:t>deca</a:t>
            </a:r>
            <a:r>
              <a:rPr lang="en-US" sz="2000" dirty="0"/>
              <a:t>, </a:t>
            </a:r>
            <a:r>
              <a:rPr lang="en-US" sz="2000" dirty="0" err="1"/>
              <a:t>manifestuju</a:t>
            </a:r>
            <a:r>
              <a:rPr lang="en-US" sz="2000" dirty="0"/>
              <a:t> </a:t>
            </a:r>
            <a:r>
              <a:rPr lang="en-US" sz="2000" dirty="0" err="1"/>
              <a:t>svoje</a:t>
            </a:r>
            <a:r>
              <a:rPr lang="en-US" sz="2000" dirty="0"/>
              <a:t> </a:t>
            </a:r>
            <a:r>
              <a:rPr lang="en-US" sz="2000" dirty="0" err="1"/>
              <a:t>ponašanje</a:t>
            </a:r>
            <a:r>
              <a:rPr lang="en-US" sz="2000" dirty="0"/>
              <a:t> u </a:t>
            </a:r>
            <a:r>
              <a:rPr lang="en-US" sz="2000" dirty="0" err="1"/>
              <a:t>odnosu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to da li </a:t>
            </a:r>
            <a:r>
              <a:rPr lang="en-US" sz="2000" dirty="0" err="1"/>
              <a:t>su</a:t>
            </a:r>
            <a:r>
              <a:rPr lang="en-US" sz="2000" dirty="0"/>
              <a:t> u </a:t>
            </a:r>
            <a:r>
              <a:rPr lang="en-US" sz="2000" dirty="0" err="1"/>
              <a:t>interakciji</a:t>
            </a:r>
            <a:r>
              <a:rPr lang="en-US" sz="2000" dirty="0"/>
              <a:t>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prijateljima</a:t>
            </a:r>
            <a:r>
              <a:rPr lang="en-US" sz="2000" dirty="0"/>
              <a:t> </a:t>
            </a:r>
            <a:r>
              <a:rPr lang="en-US" sz="2000" dirty="0" err="1"/>
              <a:t>ili</a:t>
            </a:r>
            <a:r>
              <a:rPr lang="en-US" sz="2000" dirty="0"/>
              <a:t> </a:t>
            </a:r>
            <a:r>
              <a:rPr lang="en-US" sz="2000" dirty="0" err="1"/>
              <a:t>manje</a:t>
            </a:r>
            <a:r>
              <a:rPr lang="en-US" sz="2000" dirty="0"/>
              <a:t> </a:t>
            </a:r>
            <a:r>
              <a:rPr lang="en-US" sz="2000" dirty="0" err="1"/>
              <a:t>bliskim</a:t>
            </a:r>
            <a:r>
              <a:rPr lang="en-US" sz="2000" dirty="0"/>
              <a:t> </a:t>
            </a:r>
            <a:r>
              <a:rPr lang="en-US" sz="2000" dirty="0" err="1"/>
              <a:t>vršnjacima</a:t>
            </a:r>
            <a:r>
              <a:rPr lang="en-US" sz="2000" dirty="0"/>
              <a:t>. </a:t>
            </a:r>
            <a:endParaRPr lang="sr-Latn-RS" sz="2000" dirty="0"/>
          </a:p>
          <a:p>
            <a:r>
              <a:rPr lang="en-US" sz="2000" dirty="0"/>
              <a:t>Na primer, </a:t>
            </a:r>
            <a:r>
              <a:rPr lang="en-US" sz="2000" dirty="0" err="1"/>
              <a:t>najbolji</a:t>
            </a:r>
            <a:r>
              <a:rPr lang="en-US" sz="2000" dirty="0"/>
              <a:t> </a:t>
            </a:r>
            <a:r>
              <a:rPr lang="en-US" sz="2000" dirty="0" err="1"/>
              <a:t>prijatelji</a:t>
            </a:r>
            <a:r>
              <a:rPr lang="en-US" sz="2000" dirty="0"/>
              <a:t> </a:t>
            </a:r>
            <a:r>
              <a:rPr lang="en-US" sz="2000" dirty="0" err="1"/>
              <a:t>predškolskog</a:t>
            </a:r>
            <a:r>
              <a:rPr lang="en-US" sz="2000" dirty="0"/>
              <a:t> </a:t>
            </a:r>
            <a:r>
              <a:rPr lang="en-US" sz="2000" dirty="0" err="1"/>
              <a:t>uzrasta</a:t>
            </a:r>
            <a:r>
              <a:rPr lang="en-US" sz="2000" dirty="0"/>
              <a:t> se </a:t>
            </a:r>
            <a:r>
              <a:rPr lang="en-US" sz="2000" dirty="0" err="1"/>
              <a:t>više</a:t>
            </a:r>
            <a:r>
              <a:rPr lang="en-US" sz="2000" dirty="0"/>
              <a:t> </a:t>
            </a:r>
            <a:r>
              <a:rPr lang="en-US" sz="2000" dirty="0" err="1"/>
              <a:t>angažuju</a:t>
            </a:r>
            <a:r>
              <a:rPr lang="en-US" sz="2000" dirty="0"/>
              <a:t> u </a:t>
            </a:r>
            <a:r>
              <a:rPr lang="en-US" sz="2000" dirty="0" err="1"/>
              <a:t>međusobnu</a:t>
            </a:r>
            <a:r>
              <a:rPr lang="en-US" sz="2000" dirty="0"/>
              <a:t> </a:t>
            </a:r>
            <a:r>
              <a:rPr lang="en-US" sz="2000" dirty="0" err="1"/>
              <a:t>interakciju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interaktivnije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složenije</a:t>
            </a:r>
            <a:r>
              <a:rPr lang="en-US" sz="2000" dirty="0"/>
              <a:t> </a:t>
            </a:r>
            <a:r>
              <a:rPr lang="en-US" sz="2000" dirty="0" err="1"/>
              <a:t>igranje</a:t>
            </a:r>
            <a:r>
              <a:rPr lang="en-US" sz="2000" dirty="0"/>
              <a:t> </a:t>
            </a:r>
            <a:r>
              <a:rPr lang="en-US" sz="2000" dirty="0" err="1"/>
              <a:t>kada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u </a:t>
            </a:r>
            <a:r>
              <a:rPr lang="en-US" sz="2000" dirty="0" err="1"/>
              <a:t>interakciji</a:t>
            </a:r>
            <a:r>
              <a:rPr lang="en-US" sz="2000" dirty="0"/>
              <a:t> </a:t>
            </a:r>
            <a:r>
              <a:rPr lang="en-US" sz="2000" dirty="0" err="1"/>
              <a:t>jedni</a:t>
            </a:r>
            <a:r>
              <a:rPr lang="en-US" sz="2000" dirty="0"/>
              <a:t>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drugima</a:t>
            </a:r>
            <a:r>
              <a:rPr lang="en-US" sz="2000" dirty="0"/>
              <a:t> </a:t>
            </a:r>
            <a:r>
              <a:rPr lang="en-US" sz="2000" dirty="0" err="1"/>
              <a:t>nego</a:t>
            </a:r>
            <a:r>
              <a:rPr lang="en-US" sz="2000" dirty="0"/>
              <a:t>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drugim</a:t>
            </a:r>
            <a:r>
              <a:rPr lang="en-US" sz="2000" dirty="0"/>
              <a:t> </a:t>
            </a:r>
            <a:r>
              <a:rPr lang="en-US" sz="2000" dirty="0" err="1"/>
              <a:t>vršnjacima</a:t>
            </a:r>
            <a:r>
              <a:rPr lang="sr-Latn-RS" sz="2000" dirty="0"/>
              <a:t>.</a:t>
            </a:r>
          </a:p>
          <a:p>
            <a:r>
              <a:rPr lang="sr-Latn-RS" sz="2000" dirty="0"/>
              <a:t>P</a:t>
            </a:r>
            <a:r>
              <a:rPr lang="en-US" sz="2000" dirty="0" err="1"/>
              <a:t>rijateljstva</a:t>
            </a:r>
            <a:r>
              <a:rPr lang="en-US" sz="2000" dirty="0"/>
              <a:t> </a:t>
            </a:r>
            <a:r>
              <a:rPr lang="en-US" sz="2000" dirty="0" err="1"/>
              <a:t>već</a:t>
            </a:r>
            <a:r>
              <a:rPr lang="en-US" sz="2000" dirty="0"/>
              <a:t> </a:t>
            </a:r>
            <a:r>
              <a:rPr lang="en-US" sz="2000" dirty="0" err="1"/>
              <a:t>tokom</a:t>
            </a:r>
            <a:r>
              <a:rPr lang="en-US" sz="2000" dirty="0"/>
              <a:t> </a:t>
            </a:r>
            <a:r>
              <a:rPr lang="en-US" sz="2000" dirty="0" err="1"/>
              <a:t>ranog</a:t>
            </a:r>
            <a:r>
              <a:rPr lang="en-US" sz="2000" dirty="0"/>
              <a:t> </a:t>
            </a:r>
            <a:r>
              <a:rPr lang="en-US" sz="2000" dirty="0" err="1"/>
              <a:t>detinjstva</a:t>
            </a:r>
            <a:r>
              <a:rPr lang="en-US" sz="2000" dirty="0"/>
              <a:t> </a:t>
            </a:r>
            <a:r>
              <a:rPr lang="en-US" sz="2000" dirty="0" err="1"/>
              <a:t>pružaju</a:t>
            </a:r>
            <a:r>
              <a:rPr lang="en-US" sz="2000" dirty="0"/>
              <a:t> </a:t>
            </a:r>
            <a:r>
              <a:rPr lang="en-US" sz="2000" dirty="0" err="1"/>
              <a:t>siguran</a:t>
            </a:r>
            <a:r>
              <a:rPr lang="en-US" sz="2000" dirty="0"/>
              <a:t> </a:t>
            </a:r>
            <a:r>
              <a:rPr lang="en-US" sz="2000" dirty="0" err="1"/>
              <a:t>relacijski</a:t>
            </a:r>
            <a:r>
              <a:rPr lang="en-US" sz="2000" dirty="0"/>
              <a:t> </a:t>
            </a:r>
            <a:r>
              <a:rPr lang="en-US" sz="2000" dirty="0" err="1"/>
              <a:t>kontekst</a:t>
            </a:r>
            <a:r>
              <a:rPr lang="en-US" sz="2000" dirty="0"/>
              <a:t> ne </a:t>
            </a:r>
            <a:r>
              <a:rPr lang="en-US" sz="2000" dirty="0" err="1"/>
              <a:t>samo</a:t>
            </a:r>
            <a:r>
              <a:rPr lang="en-US" sz="2000" dirty="0"/>
              <a:t> za </a:t>
            </a:r>
            <a:r>
              <a:rPr lang="en-US" sz="2000" dirty="0" err="1"/>
              <a:t>pozitivnu</a:t>
            </a:r>
            <a:r>
              <a:rPr lang="en-US" sz="2000" dirty="0"/>
              <a:t>, </a:t>
            </a:r>
            <a:r>
              <a:rPr lang="en-US" sz="2000" dirty="0" err="1"/>
              <a:t>prijatnu</a:t>
            </a:r>
            <a:r>
              <a:rPr lang="en-US" sz="2000" dirty="0"/>
              <a:t> </a:t>
            </a:r>
            <a:r>
              <a:rPr lang="en-US" sz="2000" dirty="0" err="1"/>
              <a:t>interakciju</a:t>
            </a:r>
            <a:r>
              <a:rPr lang="en-US" sz="2000" dirty="0"/>
              <a:t>, </a:t>
            </a:r>
            <a:r>
              <a:rPr lang="en-US" sz="2000" dirty="0" err="1"/>
              <a:t>već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za </a:t>
            </a:r>
            <a:r>
              <a:rPr lang="en-US" sz="2000" dirty="0" err="1"/>
              <a:t>uspešno</a:t>
            </a:r>
            <a:r>
              <a:rPr lang="en-US" sz="2000" dirty="0"/>
              <a:t> </a:t>
            </a:r>
            <a:r>
              <a:rPr lang="en-US" sz="2000" dirty="0" err="1"/>
              <a:t>rešavanje</a:t>
            </a:r>
            <a:r>
              <a:rPr lang="en-US" sz="2000" dirty="0"/>
              <a:t> </a:t>
            </a:r>
            <a:r>
              <a:rPr lang="en-US" sz="2000" dirty="0" err="1"/>
              <a:t>sukoba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801520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08875-224B-EF3A-AEC4-B7DE948E3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Visoko</a:t>
            </a:r>
            <a:r>
              <a:rPr lang="en-US" dirty="0"/>
              <a:t> </a:t>
            </a:r>
            <a:r>
              <a:rPr lang="en-US" dirty="0" err="1"/>
              <a:t>senzitivna</a:t>
            </a:r>
            <a:r>
              <a:rPr lang="en-US" dirty="0"/>
              <a:t> </a:t>
            </a:r>
            <a:r>
              <a:rPr lang="en-US" dirty="0" err="1"/>
              <a:t>deca</a:t>
            </a:r>
            <a:r>
              <a:rPr lang="en-US" dirty="0"/>
              <a:t>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C0E84D3-42FE-DF78-D001-6332EBA6B6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9590" y="2838616"/>
            <a:ext cx="5621572" cy="3307741"/>
          </a:xfrm>
        </p:spPr>
      </p:pic>
    </p:spTree>
    <p:extLst>
      <p:ext uri="{BB962C8B-B14F-4D97-AF65-F5344CB8AC3E}">
        <p14:creationId xmlns:p14="http://schemas.microsoft.com/office/powerpoint/2010/main" val="13959930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F2F52-61F6-D9F1-388B-2FBFB0EB9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Visoko</a:t>
            </a:r>
            <a:r>
              <a:rPr lang="en-US" dirty="0"/>
              <a:t> </a:t>
            </a:r>
            <a:r>
              <a:rPr lang="en-US" dirty="0" err="1"/>
              <a:t>senzitivna</a:t>
            </a:r>
            <a:r>
              <a:rPr lang="en-US" dirty="0"/>
              <a:t> </a:t>
            </a:r>
            <a:r>
              <a:rPr lang="en-US" dirty="0" err="1"/>
              <a:t>deca</a:t>
            </a:r>
            <a:r>
              <a:rPr lang="en-US" dirty="0"/>
              <a:t>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4E78143-6F3B-ED2A-B325-EADEF82B8B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0664" y="2623930"/>
            <a:ext cx="5462546" cy="3403159"/>
          </a:xfrm>
        </p:spPr>
      </p:pic>
    </p:spTree>
    <p:extLst>
      <p:ext uri="{BB962C8B-B14F-4D97-AF65-F5344CB8AC3E}">
        <p14:creationId xmlns:p14="http://schemas.microsoft.com/office/powerpoint/2010/main" val="11286245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5FDA5-6FF7-2918-3C68-FEE8AE0FE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Visoko</a:t>
            </a:r>
            <a:r>
              <a:rPr lang="en-US" dirty="0"/>
              <a:t> </a:t>
            </a:r>
            <a:r>
              <a:rPr lang="en-US" dirty="0" err="1"/>
              <a:t>senzitivna</a:t>
            </a:r>
            <a:r>
              <a:rPr lang="en-US" dirty="0"/>
              <a:t> </a:t>
            </a:r>
            <a:r>
              <a:rPr lang="en-US" dirty="0" err="1"/>
              <a:t>deca</a:t>
            </a:r>
            <a:r>
              <a:rPr lang="en-US" dirty="0"/>
              <a:t>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F930D58-D497-C9CD-8373-38C36B850D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2998" y="2886323"/>
            <a:ext cx="6042992" cy="3371354"/>
          </a:xfrm>
        </p:spPr>
      </p:pic>
    </p:spTree>
    <p:extLst>
      <p:ext uri="{BB962C8B-B14F-4D97-AF65-F5344CB8AC3E}">
        <p14:creationId xmlns:p14="http://schemas.microsoft.com/office/powerpoint/2010/main" val="21465427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6DEC9-7DA3-DD0E-1B95-16B35EBB2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Ishodi pozitivne vršnjačke interakcije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6717DA-5E42-13E2-839A-FF3121ABB1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Za </a:t>
            </a:r>
            <a:r>
              <a:rPr lang="en-US" dirty="0" err="1"/>
              <a:t>dete</a:t>
            </a:r>
            <a:r>
              <a:rPr lang="en-US" dirty="0"/>
              <a:t> je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važna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da </a:t>
            </a:r>
            <a:r>
              <a:rPr lang="en-US" dirty="0" err="1"/>
              <a:t>ostvari</a:t>
            </a:r>
            <a:r>
              <a:rPr lang="en-US" dirty="0"/>
              <a:t> </a:t>
            </a:r>
            <a:r>
              <a:rPr lang="en-US" dirty="0" err="1"/>
              <a:t>interakciju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vršnjacima</a:t>
            </a:r>
            <a:r>
              <a:rPr lang="en-US" dirty="0"/>
              <a:t>, </a:t>
            </a:r>
            <a:r>
              <a:rPr lang="en-US" dirty="0" err="1"/>
              <a:t>mlađom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starijom</a:t>
            </a:r>
            <a:r>
              <a:rPr lang="en-US" dirty="0"/>
              <a:t> decom, da </a:t>
            </a:r>
            <a:r>
              <a:rPr lang="en-US" dirty="0" err="1"/>
              <a:t>učestvuje</a:t>
            </a:r>
            <a:r>
              <a:rPr lang="en-US" dirty="0"/>
              <a:t> u </a:t>
            </a:r>
            <a:r>
              <a:rPr lang="en-US" dirty="0" err="1"/>
              <a:t>zajedničkim</a:t>
            </a:r>
            <a:r>
              <a:rPr lang="en-US" dirty="0"/>
              <a:t> </a:t>
            </a:r>
            <a:r>
              <a:rPr lang="en-US" dirty="0" err="1"/>
              <a:t>aktivnostima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izgrađuje</a:t>
            </a:r>
            <a:r>
              <a:rPr lang="en-US" dirty="0"/>
              <a:t> </a:t>
            </a:r>
            <a:r>
              <a:rPr lang="en-US" dirty="0" err="1"/>
              <a:t>prijateljstva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 err="1"/>
              <a:t>Vršnjaci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izvor</a:t>
            </a:r>
            <a:r>
              <a:rPr lang="en-US" dirty="0"/>
              <a:t> </a:t>
            </a:r>
            <a:r>
              <a:rPr lang="en-US" dirty="0" err="1"/>
              <a:t>podrške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izazova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dete</a:t>
            </a:r>
            <a:r>
              <a:rPr lang="en-US" dirty="0"/>
              <a:t> mora </a:t>
            </a:r>
            <a:r>
              <a:rPr lang="en-US" dirty="0" err="1"/>
              <a:t>naučiti</a:t>
            </a:r>
            <a:r>
              <a:rPr lang="en-US" dirty="0"/>
              <a:t> da </a:t>
            </a:r>
            <a:r>
              <a:rPr lang="en-US" dirty="0" err="1"/>
              <a:t>integriše</a:t>
            </a:r>
            <a:r>
              <a:rPr lang="en-US" dirty="0"/>
              <a:t> </a:t>
            </a:r>
            <a:r>
              <a:rPr lang="en-US" dirty="0" err="1"/>
              <a:t>pripadništvo</a:t>
            </a:r>
            <a:r>
              <a:rPr lang="en-US" dirty="0"/>
              <a:t> </a:t>
            </a:r>
            <a:r>
              <a:rPr lang="en-US" dirty="0" err="1"/>
              <a:t>vršnjačkoj</a:t>
            </a:r>
            <a:r>
              <a:rPr lang="en-US" dirty="0"/>
              <a:t> </a:t>
            </a:r>
            <a:r>
              <a:rPr lang="en-US" dirty="0" err="1"/>
              <a:t>grupi</a:t>
            </a:r>
            <a:r>
              <a:rPr lang="en-US" dirty="0"/>
              <a:t> (da </a:t>
            </a:r>
            <a:r>
              <a:rPr lang="en-US" dirty="0" err="1"/>
              <a:t>sledi</a:t>
            </a:r>
            <a:r>
              <a:rPr lang="en-US" dirty="0"/>
              <a:t>, </a:t>
            </a:r>
            <a:r>
              <a:rPr lang="en-US" dirty="0" err="1"/>
              <a:t>prihvata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sarađuje</a:t>
            </a:r>
            <a:r>
              <a:rPr lang="en-US" dirty="0"/>
              <a:t>)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aspektima</a:t>
            </a:r>
            <a:r>
              <a:rPr lang="en-US" dirty="0"/>
              <a:t> </a:t>
            </a:r>
            <a:r>
              <a:rPr lang="en-US" dirty="0" err="1"/>
              <a:t>vršnjačkih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takmičenje</a:t>
            </a:r>
            <a:r>
              <a:rPr lang="en-US" dirty="0"/>
              <a:t>, </a:t>
            </a:r>
            <a:r>
              <a:rPr lang="en-US" dirty="0" err="1"/>
              <a:t>preuzimanje</a:t>
            </a:r>
            <a:r>
              <a:rPr lang="en-US" dirty="0"/>
              <a:t> </a:t>
            </a:r>
            <a:r>
              <a:rPr lang="en-US" dirty="0" err="1"/>
              <a:t>vođstva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razrešavanje</a:t>
            </a:r>
            <a:r>
              <a:rPr lang="en-US" dirty="0"/>
              <a:t> </a:t>
            </a:r>
            <a:r>
              <a:rPr lang="en-US" dirty="0" err="1"/>
              <a:t>konflikata</a:t>
            </a:r>
            <a:r>
              <a:rPr lang="sr-Latn-R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6259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2E747-459E-CE55-E626-410536AE9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Ishodi pozitivne vršnjačke interakcije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2F0C5C-7EDB-D0B2-3C1C-1F9CEC9694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reč</a:t>
            </a:r>
            <a:r>
              <a:rPr lang="en-US" dirty="0"/>
              <a:t> o </a:t>
            </a:r>
            <a:r>
              <a:rPr lang="en-US" dirty="0" err="1"/>
              <a:t>ishodima</a:t>
            </a:r>
            <a:r>
              <a:rPr lang="en-US" dirty="0"/>
              <a:t> </a:t>
            </a:r>
            <a:r>
              <a:rPr lang="en-US" dirty="0" err="1"/>
              <a:t>vršnjačke</a:t>
            </a:r>
            <a:r>
              <a:rPr lang="en-US" dirty="0"/>
              <a:t> </a:t>
            </a:r>
            <a:r>
              <a:rPr lang="en-US" dirty="0" err="1"/>
              <a:t>interakcije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jasne</a:t>
            </a:r>
            <a:r>
              <a:rPr lang="en-US" dirty="0"/>
              <a:t> </a:t>
            </a:r>
            <a:r>
              <a:rPr lang="en-US" dirty="0" err="1"/>
              <a:t>veze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/>
              <a:t>ranih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vršnjacima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onih</a:t>
            </a:r>
            <a:r>
              <a:rPr lang="en-US" dirty="0"/>
              <a:t> koji se </a:t>
            </a:r>
            <a:r>
              <a:rPr lang="en-US" dirty="0" err="1"/>
              <a:t>javljaju</a:t>
            </a:r>
            <a:r>
              <a:rPr lang="en-US" dirty="0"/>
              <a:t> </a:t>
            </a:r>
            <a:r>
              <a:rPr lang="en-US" dirty="0" err="1"/>
              <a:t>kasnije</a:t>
            </a:r>
            <a:r>
              <a:rPr lang="en-US" dirty="0"/>
              <a:t> u </a:t>
            </a:r>
            <a:r>
              <a:rPr lang="en-US" dirty="0" err="1"/>
              <a:t>detinjstvu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/>
              <a:t>Na primer, </a:t>
            </a:r>
            <a:r>
              <a:rPr lang="en-US" dirty="0" err="1"/>
              <a:t>deca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ranom</a:t>
            </a:r>
            <a:r>
              <a:rPr lang="en-US" dirty="0"/>
              <a:t> </a:t>
            </a:r>
            <a:r>
              <a:rPr lang="en-US" dirty="0" err="1"/>
              <a:t>uzrastu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u </a:t>
            </a:r>
            <a:r>
              <a:rPr lang="en-US" dirty="0" err="1"/>
              <a:t>stanju</a:t>
            </a:r>
            <a:r>
              <a:rPr lang="en-US" dirty="0"/>
              <a:t> da se </a:t>
            </a:r>
            <a:r>
              <a:rPr lang="en-US" dirty="0" err="1"/>
              <a:t>uključe</a:t>
            </a:r>
            <a:r>
              <a:rPr lang="en-US" dirty="0"/>
              <a:t> u </a:t>
            </a:r>
            <a:r>
              <a:rPr lang="en-US" dirty="0" err="1"/>
              <a:t>složenu</a:t>
            </a:r>
            <a:r>
              <a:rPr lang="en-US" dirty="0"/>
              <a:t> </a:t>
            </a:r>
            <a:r>
              <a:rPr lang="en-US" dirty="0" err="1"/>
              <a:t>igru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vršnjacima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kompetentnija</a:t>
            </a:r>
            <a:r>
              <a:rPr lang="en-US" dirty="0"/>
              <a:t> u </a:t>
            </a:r>
            <a:r>
              <a:rPr lang="en-US" dirty="0" err="1"/>
              <a:t>radu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drugom</a:t>
            </a:r>
            <a:r>
              <a:rPr lang="en-US" dirty="0"/>
              <a:t> decom u </a:t>
            </a:r>
            <a:r>
              <a:rPr lang="en-US" dirty="0" err="1"/>
              <a:t>predškolskim</a:t>
            </a:r>
            <a:r>
              <a:rPr lang="en-US" dirty="0"/>
              <a:t> </a:t>
            </a:r>
            <a:r>
              <a:rPr lang="en-US" dirty="0" err="1"/>
              <a:t>godinama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srednjem</a:t>
            </a:r>
            <a:r>
              <a:rPr lang="en-US" dirty="0"/>
              <a:t> </a:t>
            </a:r>
            <a:r>
              <a:rPr lang="en-US" dirty="0" err="1"/>
              <a:t>detinjstvu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 err="1"/>
              <a:t>Prihvatanje</a:t>
            </a:r>
            <a:r>
              <a:rPr lang="en-US" dirty="0"/>
              <a:t> </a:t>
            </a:r>
            <a:r>
              <a:rPr lang="en-US" dirty="0" err="1"/>
              <a:t>vršnjaka</a:t>
            </a:r>
            <a:r>
              <a:rPr lang="en-US" dirty="0"/>
              <a:t> u </a:t>
            </a:r>
            <a:r>
              <a:rPr lang="en-US" dirty="0" err="1"/>
              <a:t>ranom</a:t>
            </a:r>
            <a:r>
              <a:rPr lang="en-US" dirty="0"/>
              <a:t> </a:t>
            </a:r>
            <a:r>
              <a:rPr lang="en-US" dirty="0" err="1"/>
              <a:t>detinjstvu</a:t>
            </a:r>
            <a:r>
              <a:rPr lang="en-US" dirty="0"/>
              <a:t> </a:t>
            </a:r>
            <a:r>
              <a:rPr lang="en-US" dirty="0" err="1"/>
              <a:t>prediktor</a:t>
            </a:r>
            <a:r>
              <a:rPr lang="en-US" dirty="0"/>
              <a:t> je </a:t>
            </a:r>
            <a:r>
              <a:rPr lang="en-US" dirty="0" err="1"/>
              <a:t>kasnijeg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vršnjacim</a:t>
            </a:r>
            <a:r>
              <a:rPr lang="sr-Latn-RS" dirty="0"/>
              <a:t>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6934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4B515-89B6-21C1-21FC-3EF54118F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Predškolsko vasptanje i obrazovanje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1D04C9-0BA1-44D1-7215-904F72171B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Neki</a:t>
            </a:r>
            <a:r>
              <a:rPr lang="en-US" dirty="0"/>
              <a:t> od </a:t>
            </a:r>
            <a:r>
              <a:rPr lang="en-US" dirty="0" err="1"/>
              <a:t>opštih</a:t>
            </a:r>
            <a:r>
              <a:rPr lang="en-US" dirty="0"/>
              <a:t> </a:t>
            </a:r>
            <a:r>
              <a:rPr lang="en-US" dirty="0" err="1"/>
              <a:t>ciljeva</a:t>
            </a:r>
            <a:r>
              <a:rPr lang="en-US" dirty="0"/>
              <a:t> </a:t>
            </a:r>
            <a:r>
              <a:rPr lang="en-US" dirty="0" err="1"/>
              <a:t>predškolskog</a:t>
            </a:r>
            <a:r>
              <a:rPr lang="en-US" dirty="0"/>
              <a:t> </a:t>
            </a:r>
            <a:r>
              <a:rPr lang="en-US" dirty="0" err="1"/>
              <a:t>vaspitanja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obrazovanja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ključne</a:t>
            </a:r>
            <a:r>
              <a:rPr lang="en-US" dirty="0"/>
              <a:t> </a:t>
            </a:r>
            <a:r>
              <a:rPr lang="en-US" dirty="0" err="1"/>
              <a:t>obrazovne</a:t>
            </a:r>
            <a:r>
              <a:rPr lang="en-US" dirty="0"/>
              <a:t> </a:t>
            </a:r>
            <a:r>
              <a:rPr lang="en-US" dirty="0" err="1"/>
              <a:t>kompetencije</a:t>
            </a:r>
            <a:r>
              <a:rPr lang="en-US" dirty="0"/>
              <a:t> za </a:t>
            </a:r>
            <a:r>
              <a:rPr lang="en-US" dirty="0" err="1"/>
              <a:t>celoživotno</a:t>
            </a:r>
            <a:r>
              <a:rPr lang="en-US" dirty="0"/>
              <a:t> </a:t>
            </a:r>
            <a:r>
              <a:rPr lang="en-US" dirty="0" err="1"/>
              <a:t>učenje</a:t>
            </a:r>
            <a:r>
              <a:rPr lang="en-US" dirty="0"/>
              <a:t> </a:t>
            </a:r>
            <a:r>
              <a:rPr lang="en-US" dirty="0" err="1"/>
              <a:t>podrazumevaju</a:t>
            </a:r>
            <a:r>
              <a:rPr lang="en-US" dirty="0"/>
              <a:t>: </a:t>
            </a:r>
            <a:r>
              <a:rPr lang="en-US" dirty="0" err="1"/>
              <a:t>srećno</a:t>
            </a:r>
            <a:r>
              <a:rPr lang="en-US" dirty="0"/>
              <a:t>, </a:t>
            </a:r>
            <a:r>
              <a:rPr lang="en-US" dirty="0" err="1"/>
              <a:t>zadovoljno</a:t>
            </a:r>
            <a:r>
              <a:rPr lang="en-US" dirty="0"/>
              <a:t>, </a:t>
            </a:r>
            <a:r>
              <a:rPr lang="en-US" dirty="0" err="1"/>
              <a:t>ostvareno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prihvaćeno</a:t>
            </a:r>
            <a:r>
              <a:rPr lang="en-US" dirty="0"/>
              <a:t> </a:t>
            </a:r>
            <a:r>
              <a:rPr lang="en-US" dirty="0" err="1"/>
              <a:t>dete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gradi</a:t>
            </a:r>
            <a:r>
              <a:rPr lang="en-US" dirty="0"/>
              <a:t>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poverenja</a:t>
            </a:r>
            <a:r>
              <a:rPr lang="en-US" dirty="0"/>
              <a:t>, </a:t>
            </a:r>
            <a:r>
              <a:rPr lang="en-US" dirty="0" err="1"/>
              <a:t>uvažavanja</a:t>
            </a:r>
            <a:r>
              <a:rPr lang="en-US" dirty="0"/>
              <a:t>, </a:t>
            </a:r>
            <a:r>
              <a:rPr lang="en-US" dirty="0" err="1"/>
              <a:t>bliskosti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prijateljstva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razvijanje</a:t>
            </a:r>
            <a:r>
              <a:rPr lang="en-US" dirty="0"/>
              <a:t> </a:t>
            </a:r>
            <a:r>
              <a:rPr lang="en-US" dirty="0" err="1"/>
              <a:t>komunikacijske</a:t>
            </a:r>
            <a:r>
              <a:rPr lang="en-US" dirty="0"/>
              <a:t> </a:t>
            </a:r>
            <a:r>
              <a:rPr lang="en-US" dirty="0" err="1"/>
              <a:t>kompetencije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sposobnosti</a:t>
            </a:r>
            <a:r>
              <a:rPr lang="en-US" dirty="0"/>
              <a:t>, </a:t>
            </a:r>
            <a:r>
              <a:rPr lang="en-US" dirty="0" err="1"/>
              <a:t>posebno</a:t>
            </a:r>
            <a:r>
              <a:rPr lang="en-US" dirty="0"/>
              <a:t> u </a:t>
            </a:r>
            <a:r>
              <a:rPr lang="en-US" dirty="0" err="1"/>
              <a:t>vršnjačkoj</a:t>
            </a:r>
            <a:r>
              <a:rPr lang="en-US" dirty="0"/>
              <a:t> </a:t>
            </a:r>
            <a:r>
              <a:rPr lang="en-US" dirty="0" err="1"/>
              <a:t>komunikaciji</a:t>
            </a:r>
            <a:r>
              <a:rPr lang="sr-Latn-RS" dirty="0"/>
              <a:t>.</a:t>
            </a:r>
            <a:r>
              <a:rPr lang="en-US" dirty="0"/>
              <a:t> </a:t>
            </a:r>
            <a:endParaRPr lang="sr-Latn-RS" dirty="0"/>
          </a:p>
          <a:p>
            <a:pPr marL="0" indent="0">
              <a:buNone/>
            </a:pPr>
            <a:r>
              <a:rPr lang="sr-Latn-RS" dirty="0"/>
              <a:t>V</a:t>
            </a:r>
            <a:r>
              <a:rPr lang="en-US" dirty="0" err="1"/>
              <a:t>ažnost</a:t>
            </a:r>
            <a:r>
              <a:rPr lang="en-US" dirty="0"/>
              <a:t> </a:t>
            </a:r>
            <a:r>
              <a:rPr lang="en-US" dirty="0" err="1"/>
              <a:t>vršnjačke</a:t>
            </a:r>
            <a:r>
              <a:rPr lang="en-US" dirty="0"/>
              <a:t> </a:t>
            </a:r>
            <a:r>
              <a:rPr lang="en-US" dirty="0" err="1"/>
              <a:t>komunikacije</a:t>
            </a:r>
            <a:r>
              <a:rPr lang="en-US" dirty="0"/>
              <a:t> u </a:t>
            </a:r>
            <a:r>
              <a:rPr lang="en-US" dirty="0" err="1"/>
              <a:t>predškolskom</a:t>
            </a:r>
            <a:r>
              <a:rPr lang="en-US" dirty="0"/>
              <a:t> </a:t>
            </a:r>
            <a:r>
              <a:rPr lang="en-US" dirty="0" err="1"/>
              <a:t>detinjstvu</a:t>
            </a:r>
            <a:r>
              <a:rPr lang="en-US" dirty="0"/>
              <a:t> je </a:t>
            </a:r>
            <a:r>
              <a:rPr lang="en-US" dirty="0" err="1"/>
              <a:t>očigledna</a:t>
            </a:r>
            <a:r>
              <a:rPr lang="sr-Latn-R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8132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CB3E2-65DE-5AB9-ECF5-6085CC40E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Važnost vršnjačke komunikacije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C9751B-0360-7E8D-2FEF-6E58F21866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sr-Latn-RS" dirty="0"/>
              <a:t>I</a:t>
            </a:r>
            <a:r>
              <a:rPr lang="en-US" dirty="0"/>
              <a:t>ma </a:t>
            </a:r>
            <a:r>
              <a:rPr lang="en-US" dirty="0" err="1"/>
              <a:t>povoljan</a:t>
            </a:r>
            <a:r>
              <a:rPr lang="en-US" dirty="0"/>
              <a:t> </a:t>
            </a:r>
            <a:r>
              <a:rPr lang="en-US" dirty="0" err="1"/>
              <a:t>uticaj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razvijanje</a:t>
            </a:r>
            <a:r>
              <a:rPr lang="en-US" dirty="0"/>
              <a:t> </a:t>
            </a:r>
            <a:r>
              <a:rPr lang="en-US" dirty="0" err="1"/>
              <a:t>kognitivnih</a:t>
            </a:r>
            <a:r>
              <a:rPr lang="en-US" dirty="0"/>
              <a:t> </a:t>
            </a:r>
            <a:r>
              <a:rPr lang="en-US" dirty="0" err="1"/>
              <a:t>veština</a:t>
            </a:r>
            <a:r>
              <a:rPr lang="en-US" dirty="0"/>
              <a:t>, </a:t>
            </a:r>
            <a:r>
              <a:rPr lang="en-US" dirty="0" err="1"/>
              <a:t>prosocijalno</a:t>
            </a:r>
            <a:r>
              <a:rPr lang="en-US" dirty="0"/>
              <a:t> </a:t>
            </a:r>
            <a:r>
              <a:rPr lang="en-US" dirty="0" err="1"/>
              <a:t>ponašanje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emocionalnu</a:t>
            </a:r>
            <a:r>
              <a:rPr lang="en-US" dirty="0"/>
              <a:t> </a:t>
            </a:r>
            <a:r>
              <a:rPr lang="en-US" dirty="0" err="1"/>
              <a:t>udobnost</a:t>
            </a:r>
            <a:r>
              <a:rPr lang="en-US" dirty="0"/>
              <a:t>. </a:t>
            </a:r>
            <a:endParaRPr lang="sr-Latn-RS" dirty="0"/>
          </a:p>
          <a:p>
            <a:pPr marL="0" indent="0">
              <a:buNone/>
            </a:pPr>
            <a:r>
              <a:rPr lang="sr-Latn-RS" dirty="0"/>
              <a:t>K</a:t>
            </a:r>
            <a:r>
              <a:rPr lang="en-US" dirty="0" err="1"/>
              <a:t>omunikacija</a:t>
            </a:r>
            <a:r>
              <a:rPr lang="en-US" dirty="0"/>
              <a:t> je </a:t>
            </a:r>
            <a:r>
              <a:rPr lang="en-US" dirty="0" err="1"/>
              <a:t>prediktor</a:t>
            </a:r>
            <a:r>
              <a:rPr lang="en-US" dirty="0"/>
              <a:t> </a:t>
            </a:r>
            <a:r>
              <a:rPr lang="en-US" dirty="0" err="1"/>
              <a:t>kognitivnog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. </a:t>
            </a:r>
            <a:endParaRPr lang="sr-Latn-RS" dirty="0"/>
          </a:p>
          <a:p>
            <a:pPr marL="0" indent="0">
              <a:buNone/>
            </a:pPr>
            <a:r>
              <a:rPr lang="sr-Latn-RS" dirty="0"/>
              <a:t>V</a:t>
            </a:r>
            <a:r>
              <a:rPr lang="en-US" dirty="0" err="1"/>
              <a:t>ršnjačka</a:t>
            </a:r>
            <a:r>
              <a:rPr lang="en-US" dirty="0"/>
              <a:t> </a:t>
            </a:r>
            <a:r>
              <a:rPr lang="en-US" dirty="0" err="1"/>
              <a:t>komunikacija</a:t>
            </a:r>
            <a:r>
              <a:rPr lang="en-US" dirty="0"/>
              <a:t> </a:t>
            </a:r>
            <a:r>
              <a:rPr lang="en-US" dirty="0" err="1"/>
              <a:t>podstiče</a:t>
            </a:r>
            <a:r>
              <a:rPr lang="en-US" dirty="0"/>
              <a:t> </a:t>
            </a:r>
            <a:r>
              <a:rPr lang="en-US" dirty="0" err="1"/>
              <a:t>prosocijalno</a:t>
            </a:r>
            <a:r>
              <a:rPr lang="en-US" dirty="0"/>
              <a:t> </a:t>
            </a:r>
            <a:r>
              <a:rPr lang="en-US" dirty="0" err="1"/>
              <a:t>ponašanje</a:t>
            </a:r>
            <a:r>
              <a:rPr lang="en-US" dirty="0"/>
              <a:t>, </a:t>
            </a:r>
            <a:r>
              <a:rPr lang="en-US" dirty="0" err="1"/>
              <a:t>sprečava</a:t>
            </a:r>
            <a:r>
              <a:rPr lang="en-US" dirty="0"/>
              <a:t> </a:t>
            </a:r>
            <a:r>
              <a:rPr lang="en-US" dirty="0" err="1"/>
              <a:t>nasilje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doprinosi</a:t>
            </a:r>
            <a:r>
              <a:rPr lang="en-US" dirty="0"/>
              <a:t> </a:t>
            </a:r>
            <a:r>
              <a:rPr lang="en-US" dirty="0" err="1"/>
              <a:t>povoljnoj</a:t>
            </a:r>
            <a:r>
              <a:rPr lang="en-US" dirty="0"/>
              <a:t> </a:t>
            </a:r>
            <a:r>
              <a:rPr lang="en-US" dirty="0" err="1"/>
              <a:t>emocionalnoj</a:t>
            </a:r>
            <a:r>
              <a:rPr lang="en-US" dirty="0"/>
              <a:t> </a:t>
            </a:r>
            <a:r>
              <a:rPr lang="en-US" dirty="0" err="1"/>
              <a:t>klimi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0799588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F5142-A15E-71A0-3914-2BE53D28AD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P</a:t>
            </a:r>
            <a:r>
              <a:rPr lang="en-US" dirty="0" err="1"/>
              <a:t>ozitivne</a:t>
            </a:r>
            <a:r>
              <a:rPr lang="en-US" dirty="0"/>
              <a:t> </a:t>
            </a:r>
            <a:r>
              <a:rPr lang="en-US" dirty="0" err="1"/>
              <a:t>socijalne</a:t>
            </a:r>
            <a:r>
              <a:rPr lang="en-US" dirty="0"/>
              <a:t> </a:t>
            </a:r>
            <a:r>
              <a:rPr lang="en-US" dirty="0" err="1"/>
              <a:t>veštine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deca</a:t>
            </a:r>
            <a:r>
              <a:rPr lang="en-US" dirty="0"/>
              <a:t> </a:t>
            </a:r>
            <a:r>
              <a:rPr lang="en-US" dirty="0" err="1"/>
              <a:t>primenjuju</a:t>
            </a:r>
            <a:r>
              <a:rPr lang="en-US" dirty="0"/>
              <a:t> u </a:t>
            </a:r>
            <a:r>
              <a:rPr lang="en-US" dirty="0" err="1"/>
              <a:t>interakciji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vršnjacima</a:t>
            </a:r>
            <a:r>
              <a:rPr lang="en-US" dirty="0"/>
              <a:t>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ranom</a:t>
            </a:r>
            <a:r>
              <a:rPr lang="en-US" dirty="0"/>
              <a:t> </a:t>
            </a:r>
            <a:r>
              <a:rPr lang="en-US" dirty="0" err="1"/>
              <a:t>uzrastu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dovesti</a:t>
            </a:r>
            <a:r>
              <a:rPr lang="en-US" dirty="0"/>
              <a:t> do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pozitivnih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vršnjacima</a:t>
            </a:r>
            <a:r>
              <a:rPr lang="en-US" dirty="0"/>
              <a:t>, </a:t>
            </a:r>
            <a:r>
              <a:rPr lang="en-US" dirty="0" err="1"/>
              <a:t>prihvatanja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prijateljstva</a:t>
            </a:r>
            <a:r>
              <a:rPr lang="en-US" dirty="0"/>
              <a:t>.</a:t>
            </a:r>
            <a:endParaRPr lang="sr-Latn-RS" dirty="0"/>
          </a:p>
          <a:p>
            <a:r>
              <a:rPr lang="en-US" dirty="0" err="1"/>
              <a:t>Iako</a:t>
            </a:r>
            <a:r>
              <a:rPr lang="en-US" dirty="0"/>
              <a:t> </a:t>
            </a:r>
            <a:r>
              <a:rPr lang="en-US" dirty="0" err="1"/>
              <a:t>mnoga</a:t>
            </a:r>
            <a:r>
              <a:rPr lang="en-US" dirty="0"/>
              <a:t> </a:t>
            </a:r>
            <a:r>
              <a:rPr lang="en-US" dirty="0" err="1"/>
              <a:t>deca</a:t>
            </a:r>
            <a:r>
              <a:rPr lang="en-US" dirty="0"/>
              <a:t> </a:t>
            </a:r>
            <a:r>
              <a:rPr lang="en-US" dirty="0" err="1"/>
              <a:t>prirodno</a:t>
            </a:r>
            <a:r>
              <a:rPr lang="en-US" dirty="0"/>
              <a:t> </a:t>
            </a:r>
            <a:r>
              <a:rPr lang="en-US" dirty="0" err="1"/>
              <a:t>razvijaju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pozitivne</a:t>
            </a:r>
            <a:r>
              <a:rPr lang="en-US" dirty="0"/>
              <a:t> </a:t>
            </a:r>
            <a:r>
              <a:rPr lang="en-US" dirty="0" err="1"/>
              <a:t>socijalne</a:t>
            </a:r>
            <a:r>
              <a:rPr lang="en-US" dirty="0"/>
              <a:t> </a:t>
            </a:r>
            <a:r>
              <a:rPr lang="en-US" dirty="0" err="1"/>
              <a:t>veštine</a:t>
            </a:r>
            <a:r>
              <a:rPr lang="en-US" dirty="0"/>
              <a:t>, </a:t>
            </a:r>
            <a:r>
              <a:rPr lang="en-US" dirty="0" err="1"/>
              <a:t>neka</a:t>
            </a:r>
            <a:r>
              <a:rPr lang="en-US" dirty="0"/>
              <a:t> </a:t>
            </a:r>
            <a:r>
              <a:rPr lang="en-US" dirty="0" err="1"/>
              <a:t>deca</a:t>
            </a:r>
            <a:r>
              <a:rPr lang="en-US" dirty="0"/>
              <a:t> to ne </a:t>
            </a:r>
            <a:r>
              <a:rPr lang="en-US" dirty="0" err="1"/>
              <a:t>čine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91825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5B7B2-4971-529A-4360-138394A57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i="1" dirty="0">
                <a:effectLst/>
                <a:latin typeface="gilroy"/>
              </a:rPr>
              <a:t>Pozitivan odnos dete – odrasli(partnerski odnos)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9F441-43CF-0B51-188C-70CFB0A820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0" i="0" dirty="0" err="1">
                <a:effectLst/>
                <a:latin typeface="gilroy"/>
              </a:rPr>
              <a:t>Odrasli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svoju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osnovu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treba</a:t>
            </a:r>
            <a:r>
              <a:rPr lang="en-US" sz="2000" b="0" i="0" dirty="0">
                <a:effectLst/>
                <a:latin typeface="gilroy"/>
              </a:rPr>
              <a:t> da </a:t>
            </a:r>
            <a:r>
              <a:rPr lang="en-US" sz="2000" b="0" i="0" dirty="0" err="1">
                <a:effectLst/>
                <a:latin typeface="gilroy"/>
              </a:rPr>
              <a:t>imaju</a:t>
            </a:r>
            <a:r>
              <a:rPr lang="en-US" sz="2000" b="0" i="0" dirty="0">
                <a:effectLst/>
                <a:latin typeface="gilroy"/>
              </a:rPr>
              <a:t> u </a:t>
            </a:r>
            <a:r>
              <a:rPr lang="en-US" sz="2000" b="0" i="0" dirty="0" err="1">
                <a:effectLst/>
                <a:latin typeface="gilroy"/>
              </a:rPr>
              <a:t>bogato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razvijenom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emocionalnom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odnosu</a:t>
            </a:r>
            <a:r>
              <a:rPr lang="en-US" sz="2000" b="0" i="0" dirty="0">
                <a:effectLst/>
                <a:latin typeface="gilroy"/>
              </a:rPr>
              <a:t> u </a:t>
            </a:r>
            <a:r>
              <a:rPr lang="en-US" sz="2000" b="0" i="0" dirty="0" err="1">
                <a:effectLst/>
                <a:latin typeface="gilroy"/>
              </a:rPr>
              <a:t>porodici</a:t>
            </a:r>
            <a:r>
              <a:rPr lang="en-US" sz="2000" b="0" i="0" dirty="0">
                <a:effectLst/>
                <a:latin typeface="gilroy"/>
              </a:rPr>
              <a:t>, </a:t>
            </a:r>
            <a:r>
              <a:rPr lang="en-US" sz="2000" b="0" i="0" dirty="0" err="1">
                <a:effectLst/>
                <a:latin typeface="gilroy"/>
              </a:rPr>
              <a:t>prožetu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roditeljskom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ljubavlju</a:t>
            </a:r>
            <a:r>
              <a:rPr lang="en-US" sz="2000" b="0" i="0" dirty="0">
                <a:effectLst/>
                <a:latin typeface="gilroy"/>
              </a:rPr>
              <a:t>.</a:t>
            </a:r>
            <a:endParaRPr lang="sr-Latn-RS" sz="2000" b="0" i="0" dirty="0">
              <a:effectLst/>
              <a:latin typeface="gilroy"/>
            </a:endParaRPr>
          </a:p>
          <a:p>
            <a:r>
              <a:rPr lang="en-US" sz="2000" b="0" i="0" dirty="0">
                <a:effectLst/>
                <a:latin typeface="gilroy"/>
              </a:rPr>
              <a:t> </a:t>
            </a:r>
            <a:r>
              <a:rPr lang="en-US" sz="2000" b="0" i="0" dirty="0" err="1">
                <a:effectLst/>
                <a:latin typeface="gilroy"/>
              </a:rPr>
              <a:t>Razvojne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mogućnosti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dece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ranog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uzrasta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omogućavaju</a:t>
            </a:r>
            <a:r>
              <a:rPr lang="en-US" sz="2000" b="0" i="0" dirty="0">
                <a:effectLst/>
                <a:latin typeface="gilroy"/>
              </a:rPr>
              <a:t> da </a:t>
            </a:r>
            <a:r>
              <a:rPr lang="en-US" sz="2000" b="0" i="0" dirty="0" err="1">
                <a:effectLst/>
                <a:latin typeface="gilroy"/>
              </a:rPr>
              <a:t>dete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bude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aktivan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subjekt</a:t>
            </a:r>
            <a:r>
              <a:rPr lang="en-US" sz="2000" b="0" i="0" dirty="0">
                <a:effectLst/>
                <a:latin typeface="gilroy"/>
              </a:rPr>
              <a:t> u </a:t>
            </a:r>
            <a:r>
              <a:rPr lang="en-US" sz="2000" b="0" i="0" dirty="0" err="1">
                <a:effectLst/>
                <a:latin typeface="gilroy"/>
              </a:rPr>
              <a:t>vaspitanju</a:t>
            </a:r>
            <a:r>
              <a:rPr lang="sr-Latn-RS" sz="2000" b="0" i="0" dirty="0">
                <a:effectLst/>
                <a:latin typeface="gilroy"/>
              </a:rPr>
              <a:t>.</a:t>
            </a:r>
          </a:p>
          <a:p>
            <a:r>
              <a:rPr lang="en-US" sz="2000" b="0" i="0" dirty="0" err="1">
                <a:effectLst/>
                <a:latin typeface="gilroy"/>
              </a:rPr>
              <a:t>Dete</a:t>
            </a:r>
            <a:r>
              <a:rPr lang="en-US" sz="2000" b="0" i="0" dirty="0">
                <a:effectLst/>
                <a:latin typeface="gilroy"/>
              </a:rPr>
              <a:t> u </a:t>
            </a:r>
            <a:r>
              <a:rPr lang="en-US" sz="2000" b="0" i="0" dirty="0" err="1">
                <a:effectLst/>
                <a:latin typeface="gilroy"/>
              </a:rPr>
              <a:t>skladu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sa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svojim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trenutnim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mogućnostima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otkriva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sebe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i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svoju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okolinu</a:t>
            </a:r>
            <a:r>
              <a:rPr lang="en-US" sz="2000" b="0" i="0" dirty="0">
                <a:effectLst/>
                <a:latin typeface="gilroy"/>
              </a:rPr>
              <a:t>, </a:t>
            </a:r>
            <a:r>
              <a:rPr lang="en-US" sz="2000" b="0" i="0" dirty="0" err="1">
                <a:effectLst/>
                <a:latin typeface="gilroy"/>
              </a:rPr>
              <a:t>upija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njene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uticaje</a:t>
            </a:r>
            <a:r>
              <a:rPr lang="en-US" sz="2000" b="0" i="0" dirty="0">
                <a:effectLst/>
                <a:latin typeface="gilroy"/>
              </a:rPr>
              <a:t> koji </a:t>
            </a:r>
            <a:r>
              <a:rPr lang="en-US" sz="2000" b="0" i="0" dirty="0" err="1">
                <a:effectLst/>
                <a:latin typeface="gilroy"/>
              </a:rPr>
              <a:t>sa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druge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strane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izazivaju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kvalitativnu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promenu</a:t>
            </a:r>
            <a:r>
              <a:rPr lang="en-US" sz="2000" b="0" i="0" dirty="0">
                <a:effectLst/>
                <a:latin typeface="gilroy"/>
              </a:rPr>
              <a:t> u </a:t>
            </a:r>
            <a:r>
              <a:rPr lang="en-US" sz="2000" b="0" i="0" dirty="0" err="1">
                <a:effectLst/>
                <a:latin typeface="gilroy"/>
              </a:rPr>
              <a:t>njemu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samom</a:t>
            </a:r>
            <a:r>
              <a:rPr lang="en-US" sz="2000" b="0" i="0" dirty="0">
                <a:effectLst/>
                <a:latin typeface="gilroy"/>
              </a:rPr>
              <a:t>, a ono </a:t>
            </a:r>
            <a:r>
              <a:rPr lang="en-US" sz="2000" b="0" i="0" dirty="0" err="1">
                <a:effectLst/>
                <a:latin typeface="gilroy"/>
              </a:rPr>
              <a:t>kao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subjekt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akcije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isto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tako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svojim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postupcima</a:t>
            </a:r>
            <a:r>
              <a:rPr lang="en-US" sz="2000" b="0" i="0" dirty="0">
                <a:effectLst/>
                <a:latin typeface="gilroy"/>
              </a:rPr>
              <a:t>, </a:t>
            </a:r>
            <a:r>
              <a:rPr lang="en-US" sz="2000" b="0" i="0" dirty="0" err="1">
                <a:effectLst/>
                <a:latin typeface="gilroy"/>
              </a:rPr>
              <a:t>menja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sredinu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koju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otkriva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i</a:t>
            </a:r>
            <a:r>
              <a:rPr lang="en-US" sz="2000" b="0" i="0" dirty="0">
                <a:effectLst/>
                <a:latin typeface="gilroy"/>
              </a:rPr>
              <a:t> u </a:t>
            </a:r>
            <a:r>
              <a:rPr lang="en-US" sz="2000" b="0" i="0" dirty="0" err="1">
                <a:effectLst/>
                <a:latin typeface="gilroy"/>
              </a:rPr>
              <a:t>kojoj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živi</a:t>
            </a:r>
            <a:r>
              <a:rPr lang="en-US" sz="2000" b="0" i="0" dirty="0">
                <a:effectLst/>
                <a:latin typeface="gilroy"/>
              </a:rPr>
              <a:t>.  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171386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02942B-0DF0-6826-79B1-CDC4948E72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Većina </a:t>
            </a:r>
            <a:r>
              <a:rPr lang="en-US" dirty="0"/>
              <a:t>dec</a:t>
            </a:r>
            <a:r>
              <a:rPr lang="sr-Latn-RS" dirty="0"/>
              <a:t>e</a:t>
            </a:r>
            <a:r>
              <a:rPr lang="en-US" dirty="0"/>
              <a:t> </a:t>
            </a:r>
            <a:r>
              <a:rPr lang="en-US" dirty="0" err="1"/>
              <a:t>prirodno</a:t>
            </a:r>
            <a:r>
              <a:rPr lang="en-US" dirty="0"/>
              <a:t> </a:t>
            </a:r>
            <a:r>
              <a:rPr lang="en-US" dirty="0" err="1"/>
              <a:t>razvijaju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pozitivne</a:t>
            </a:r>
            <a:r>
              <a:rPr lang="en-US" dirty="0"/>
              <a:t> </a:t>
            </a:r>
            <a:r>
              <a:rPr lang="en-US" dirty="0" err="1"/>
              <a:t>socijalne</a:t>
            </a:r>
            <a:r>
              <a:rPr lang="en-US" dirty="0"/>
              <a:t> </a:t>
            </a:r>
            <a:r>
              <a:rPr lang="en-US" dirty="0" err="1"/>
              <a:t>veštine</a:t>
            </a:r>
            <a:r>
              <a:rPr lang="en-US" dirty="0"/>
              <a:t>, </a:t>
            </a:r>
            <a:r>
              <a:rPr lang="sr-Latn-RS" dirty="0"/>
              <a:t>ali </a:t>
            </a:r>
            <a:r>
              <a:rPr lang="en-US" dirty="0" err="1"/>
              <a:t>neka</a:t>
            </a:r>
            <a:r>
              <a:rPr lang="en-US" dirty="0"/>
              <a:t> </a:t>
            </a:r>
            <a:r>
              <a:rPr lang="en-US" dirty="0" err="1"/>
              <a:t>deca</a:t>
            </a:r>
            <a:r>
              <a:rPr lang="en-US" dirty="0"/>
              <a:t> to ne </a:t>
            </a:r>
            <a:r>
              <a:rPr lang="en-US" dirty="0" err="1"/>
              <a:t>čine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/>
              <a:t>Deca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povučena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deca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usporenim</a:t>
            </a:r>
            <a:r>
              <a:rPr lang="en-US" dirty="0"/>
              <a:t> </a:t>
            </a:r>
            <a:r>
              <a:rPr lang="en-US" dirty="0" err="1"/>
              <a:t>mentalnim</a:t>
            </a:r>
            <a:r>
              <a:rPr lang="en-US" dirty="0"/>
              <a:t> </a:t>
            </a:r>
            <a:r>
              <a:rPr lang="en-US" dirty="0" err="1"/>
              <a:t>razvojem</a:t>
            </a:r>
            <a:r>
              <a:rPr lang="en-US" dirty="0"/>
              <a:t>, </a:t>
            </a:r>
            <a:r>
              <a:rPr lang="en-US" dirty="0" err="1"/>
              <a:t>autizmom</a:t>
            </a:r>
            <a:r>
              <a:rPr lang="en-US" dirty="0"/>
              <a:t>, </a:t>
            </a:r>
            <a:r>
              <a:rPr lang="en-US" dirty="0" err="1"/>
              <a:t>problemima</a:t>
            </a:r>
            <a:r>
              <a:rPr lang="en-US" dirty="0"/>
              <a:t> u </a:t>
            </a:r>
            <a:r>
              <a:rPr lang="en-US" dirty="0" err="1"/>
              <a:t>ponašanju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emocionalnim</a:t>
            </a:r>
            <a:r>
              <a:rPr lang="en-US" dirty="0"/>
              <a:t> </a:t>
            </a:r>
            <a:r>
              <a:rPr lang="en-US" dirty="0" err="1"/>
              <a:t>poremećajima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poteškoće</a:t>
            </a:r>
            <a:r>
              <a:rPr lang="en-US" dirty="0"/>
              <a:t> u </a:t>
            </a:r>
            <a:r>
              <a:rPr lang="en-US" dirty="0" err="1"/>
              <a:t>odgovarajućoj</a:t>
            </a:r>
            <a:r>
              <a:rPr lang="en-US" dirty="0"/>
              <a:t> </a:t>
            </a:r>
            <a:r>
              <a:rPr lang="en-US" dirty="0" err="1"/>
              <a:t>interakciji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vršnjacima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stoga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izloženi</a:t>
            </a:r>
            <a:r>
              <a:rPr lang="en-US" dirty="0"/>
              <a:t> </a:t>
            </a:r>
            <a:r>
              <a:rPr lang="en-US" dirty="0" err="1"/>
              <a:t>riziku</a:t>
            </a:r>
            <a:r>
              <a:rPr lang="en-US" dirty="0"/>
              <a:t> za </a:t>
            </a:r>
            <a:r>
              <a:rPr lang="en-US" dirty="0" err="1"/>
              <a:t>kasnije</a:t>
            </a:r>
            <a:r>
              <a:rPr lang="en-US" dirty="0"/>
              <a:t> </a:t>
            </a:r>
            <a:r>
              <a:rPr lang="en-US" dirty="0" err="1"/>
              <a:t>socijalne</a:t>
            </a:r>
            <a:r>
              <a:rPr lang="en-US" dirty="0"/>
              <a:t> </a:t>
            </a:r>
            <a:r>
              <a:rPr lang="en-US" dirty="0" err="1"/>
              <a:t>probleme</a:t>
            </a:r>
            <a:r>
              <a:rPr lang="sr-Latn-R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20140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21DF7-D4F7-CD9C-DA70-ADE8FFA95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Uloga</a:t>
            </a:r>
            <a:r>
              <a:rPr lang="en-US" dirty="0"/>
              <a:t> </a:t>
            </a:r>
            <a:r>
              <a:rPr lang="en-US" dirty="0" err="1"/>
              <a:t>vaspitača</a:t>
            </a:r>
            <a:r>
              <a:rPr lang="en-US" dirty="0"/>
              <a:t> u </a:t>
            </a:r>
            <a:r>
              <a:rPr lang="en-US" dirty="0" err="1"/>
              <a:t>stvaranju</a:t>
            </a:r>
            <a:r>
              <a:rPr lang="en-US" dirty="0"/>
              <a:t> </a:t>
            </a:r>
            <a:r>
              <a:rPr lang="en-US" dirty="0" err="1"/>
              <a:t>uslova</a:t>
            </a:r>
            <a:r>
              <a:rPr lang="en-US" dirty="0"/>
              <a:t> za </a:t>
            </a:r>
            <a:r>
              <a:rPr lang="en-US" dirty="0" err="1"/>
              <a:t>pozitivnu</a:t>
            </a:r>
            <a:r>
              <a:rPr lang="en-US" dirty="0"/>
              <a:t> </a:t>
            </a:r>
            <a:r>
              <a:rPr lang="en-US" dirty="0" err="1"/>
              <a:t>vršnjačku</a:t>
            </a:r>
            <a:r>
              <a:rPr lang="en-US" dirty="0"/>
              <a:t> </a:t>
            </a:r>
            <a:r>
              <a:rPr lang="en-US" dirty="0" err="1"/>
              <a:t>interakciju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232328-EF8D-156C-227F-B294A1BAF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 </a:t>
            </a:r>
            <a:r>
              <a:rPr lang="en-US" dirty="0" err="1"/>
              <a:t>ranom</a:t>
            </a:r>
            <a:r>
              <a:rPr lang="en-US" dirty="0"/>
              <a:t> </a:t>
            </a:r>
            <a:r>
              <a:rPr lang="en-US" dirty="0" err="1"/>
              <a:t>detinjstvu</a:t>
            </a:r>
            <a:r>
              <a:rPr lang="en-US" dirty="0"/>
              <a:t> </a:t>
            </a:r>
            <a:r>
              <a:rPr lang="en-US" dirty="0" err="1"/>
              <a:t>deca</a:t>
            </a:r>
            <a:r>
              <a:rPr lang="en-US" dirty="0"/>
              <a:t> </a:t>
            </a:r>
            <a:r>
              <a:rPr lang="en-US" dirty="0" err="1"/>
              <a:t>uče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društvenu</a:t>
            </a:r>
            <a:r>
              <a:rPr lang="en-US" dirty="0"/>
              <a:t> </a:t>
            </a:r>
            <a:r>
              <a:rPr lang="en-US" dirty="0" err="1"/>
              <a:t>interakciju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vršnjacima</a:t>
            </a:r>
            <a:r>
              <a:rPr lang="en-US" dirty="0"/>
              <a:t>, </a:t>
            </a:r>
            <a:r>
              <a:rPr lang="en-US" dirty="0" err="1"/>
              <a:t>braćom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sestrama</a:t>
            </a:r>
            <a:r>
              <a:rPr lang="en-US" dirty="0"/>
              <a:t>, </a:t>
            </a:r>
            <a:r>
              <a:rPr lang="en-US" dirty="0" err="1"/>
              <a:t>roditeljima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vaspitačima</a:t>
            </a:r>
            <a:r>
              <a:rPr lang="sr-Latn-RS" dirty="0"/>
              <a:t>.</a:t>
            </a:r>
          </a:p>
          <a:p>
            <a:r>
              <a:rPr lang="en-US" dirty="0"/>
              <a:t>U </a:t>
            </a:r>
            <a:r>
              <a:rPr lang="en-US" dirty="0" err="1"/>
              <a:t>većini</a:t>
            </a:r>
            <a:r>
              <a:rPr lang="en-US" dirty="0"/>
              <a:t> </a:t>
            </a:r>
            <a:r>
              <a:rPr lang="en-US" dirty="0" err="1"/>
              <a:t>slučajeva</a:t>
            </a:r>
            <a:r>
              <a:rPr lang="en-US" dirty="0"/>
              <a:t>, </a:t>
            </a:r>
            <a:r>
              <a:rPr lang="en-US" dirty="0" err="1"/>
              <a:t>pozitivni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zadovoljavajući</a:t>
            </a:r>
            <a:r>
              <a:rPr lang="en-US" dirty="0"/>
              <a:t> </a:t>
            </a:r>
            <a:r>
              <a:rPr lang="en-US" dirty="0" err="1"/>
              <a:t>odnosi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prijateljstva</a:t>
            </a:r>
            <a:r>
              <a:rPr lang="en-US" dirty="0"/>
              <a:t>,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vršnjacima</a:t>
            </a:r>
            <a:r>
              <a:rPr lang="en-US" dirty="0"/>
              <a:t> ne </a:t>
            </a:r>
            <a:r>
              <a:rPr lang="en-US" dirty="0" err="1"/>
              <a:t>nastaju</a:t>
            </a:r>
            <a:r>
              <a:rPr lang="en-US" dirty="0"/>
              <a:t> </a:t>
            </a:r>
            <a:r>
              <a:rPr lang="en-US" dirty="0" err="1"/>
              <a:t>samom</a:t>
            </a:r>
            <a:r>
              <a:rPr lang="en-US" dirty="0"/>
              <a:t> </a:t>
            </a:r>
            <a:r>
              <a:rPr lang="en-US" dirty="0" err="1"/>
              <a:t>činjenicom</a:t>
            </a:r>
            <a:r>
              <a:rPr lang="en-US" dirty="0"/>
              <a:t> da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deca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okružena</a:t>
            </a:r>
            <a:r>
              <a:rPr lang="en-US" dirty="0"/>
              <a:t> </a:t>
            </a:r>
            <a:r>
              <a:rPr lang="en-US" dirty="0" err="1"/>
              <a:t>jedni</a:t>
            </a:r>
            <a:r>
              <a:rPr lang="en-US" dirty="0"/>
              <a:t> </a:t>
            </a:r>
            <a:r>
              <a:rPr lang="en-US" dirty="0" err="1"/>
              <a:t>drugima</a:t>
            </a:r>
            <a:r>
              <a:rPr lang="en-US" dirty="0"/>
              <a:t>.</a:t>
            </a:r>
            <a:endParaRPr lang="sr-Latn-RS" dirty="0"/>
          </a:p>
          <a:p>
            <a:r>
              <a:rPr lang="en-US" dirty="0"/>
              <a:t>Deca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mnogo</a:t>
            </a:r>
            <a:r>
              <a:rPr lang="en-US" dirty="0"/>
              <a:t> </a:t>
            </a:r>
            <a:r>
              <a:rPr lang="en-US" dirty="0" err="1"/>
              <a:t>strategija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za </a:t>
            </a:r>
            <a:r>
              <a:rPr lang="en-US" dirty="0" err="1"/>
              <a:t>interakciju</a:t>
            </a:r>
            <a:r>
              <a:rPr lang="en-US" dirty="0"/>
              <a:t> </a:t>
            </a:r>
            <a:r>
              <a:rPr lang="en-US" dirty="0" err="1"/>
              <a:t>jedni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drugima</a:t>
            </a:r>
            <a:r>
              <a:rPr lang="en-US" dirty="0"/>
              <a:t>, </a:t>
            </a:r>
            <a:r>
              <a:rPr lang="en-US" dirty="0" err="1"/>
              <a:t>neke</a:t>
            </a:r>
            <a:r>
              <a:rPr lang="en-US" dirty="0"/>
              <a:t> od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strategija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odgovarajuće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sr-Latn-R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32208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118117-59ED-560B-F30F-2EA4EA37A3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Deca u </a:t>
            </a:r>
            <a:r>
              <a:rPr lang="en-US" dirty="0" err="1"/>
              <a:t>predškolskom</a:t>
            </a:r>
            <a:r>
              <a:rPr lang="en-US" dirty="0"/>
              <a:t> </a:t>
            </a:r>
            <a:r>
              <a:rPr lang="en-US" dirty="0" err="1"/>
              <a:t>uzrastu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spontano</a:t>
            </a:r>
            <a:r>
              <a:rPr lang="en-US" dirty="0"/>
              <a:t> </a:t>
            </a:r>
            <a:r>
              <a:rPr lang="en-US" dirty="0" err="1"/>
              <a:t>formirati</a:t>
            </a:r>
            <a:r>
              <a:rPr lang="en-US" dirty="0"/>
              <a:t> </a:t>
            </a:r>
            <a:r>
              <a:rPr lang="en-US" dirty="0" err="1"/>
              <a:t>igračke</a:t>
            </a:r>
            <a:r>
              <a:rPr lang="en-US" dirty="0"/>
              <a:t> </a:t>
            </a:r>
            <a:r>
              <a:rPr lang="en-US" dirty="0" err="1"/>
              <a:t>grupe</a:t>
            </a:r>
            <a:r>
              <a:rPr lang="en-US" dirty="0"/>
              <a:t> u </a:t>
            </a:r>
            <a:r>
              <a:rPr lang="en-US" dirty="0" err="1"/>
              <a:t>pravcu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želja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slobodnu</a:t>
            </a:r>
            <a:r>
              <a:rPr lang="en-US" dirty="0"/>
              <a:t> </a:t>
            </a:r>
            <a:r>
              <a:rPr lang="en-US" dirty="0" err="1"/>
              <a:t>dečiju</a:t>
            </a:r>
            <a:r>
              <a:rPr lang="en-US" dirty="0"/>
              <a:t> </a:t>
            </a:r>
            <a:r>
              <a:rPr lang="en-US" dirty="0" err="1"/>
              <a:t>igru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ujedno</a:t>
            </a:r>
            <a:r>
              <a:rPr lang="en-US" dirty="0"/>
              <a:t> </a:t>
            </a:r>
            <a:r>
              <a:rPr lang="en-US" dirty="0" err="1"/>
              <a:t>najprikladniji</a:t>
            </a:r>
            <a:r>
              <a:rPr lang="en-US" dirty="0"/>
              <a:t> </a:t>
            </a:r>
            <a:r>
              <a:rPr lang="en-US" dirty="0" err="1"/>
              <a:t>kontekst</a:t>
            </a:r>
            <a:r>
              <a:rPr lang="en-US" dirty="0"/>
              <a:t> za </a:t>
            </a:r>
            <a:r>
              <a:rPr lang="en-US" dirty="0" err="1"/>
              <a:t>otkrivanje</a:t>
            </a:r>
            <a:r>
              <a:rPr lang="en-US" dirty="0"/>
              <a:t> </a:t>
            </a:r>
            <a:r>
              <a:rPr lang="en-US" dirty="0" err="1"/>
              <a:t>vršnjačkih</a:t>
            </a:r>
            <a:r>
              <a:rPr lang="en-US" dirty="0"/>
              <a:t> </a:t>
            </a:r>
            <a:r>
              <a:rPr lang="en-US" dirty="0" err="1"/>
              <a:t>socijalnih</a:t>
            </a:r>
            <a:r>
              <a:rPr lang="en-US" dirty="0"/>
              <a:t> </a:t>
            </a:r>
            <a:r>
              <a:rPr lang="en-US" dirty="0" err="1"/>
              <a:t>interakcija</a:t>
            </a:r>
            <a:r>
              <a:rPr lang="sr-Latn-RS" dirty="0"/>
              <a:t>.</a:t>
            </a:r>
          </a:p>
          <a:p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društvene</a:t>
            </a:r>
            <a:r>
              <a:rPr lang="en-US" dirty="0"/>
              <a:t> </a:t>
            </a:r>
            <a:r>
              <a:rPr lang="en-US" dirty="0" err="1"/>
              <a:t>interakcije</a:t>
            </a:r>
            <a:r>
              <a:rPr lang="en-US" dirty="0"/>
              <a:t> </a:t>
            </a:r>
            <a:r>
              <a:rPr lang="en-US" dirty="0" err="1"/>
              <a:t>vršnjaka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obogatiti</a:t>
            </a:r>
            <a:r>
              <a:rPr lang="en-US" dirty="0"/>
              <a:t> </a:t>
            </a:r>
            <a:r>
              <a:rPr lang="en-US" dirty="0" err="1"/>
              <a:t>odrasla</a:t>
            </a:r>
            <a:r>
              <a:rPr lang="en-US" dirty="0"/>
              <a:t> </a:t>
            </a:r>
            <a:r>
              <a:rPr lang="en-US" dirty="0" err="1"/>
              <a:t>osoba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nadgleda</a:t>
            </a:r>
            <a:r>
              <a:rPr lang="en-US" dirty="0"/>
              <a:t> </a:t>
            </a:r>
            <a:r>
              <a:rPr lang="en-US" dirty="0" err="1"/>
              <a:t>potrebe</a:t>
            </a:r>
            <a:r>
              <a:rPr lang="en-US" dirty="0"/>
              <a:t> </a:t>
            </a:r>
            <a:r>
              <a:rPr lang="en-US" dirty="0" err="1"/>
              <a:t>dece</a:t>
            </a:r>
            <a:r>
              <a:rPr lang="en-US" dirty="0"/>
              <a:t> u </a:t>
            </a:r>
            <a:r>
              <a:rPr lang="en-US" dirty="0" err="1"/>
              <a:t>socijalnom</a:t>
            </a:r>
            <a:r>
              <a:rPr lang="en-US" dirty="0"/>
              <a:t> </a:t>
            </a:r>
            <a:r>
              <a:rPr lang="en-US" dirty="0" err="1"/>
              <a:t>kontekstu</a:t>
            </a:r>
            <a:r>
              <a:rPr lang="en-US" dirty="0"/>
              <a:t>, </a:t>
            </a:r>
            <a:r>
              <a:rPr lang="en-US" dirty="0" err="1"/>
              <a:t>razume</a:t>
            </a:r>
            <a:r>
              <a:rPr lang="en-US" dirty="0"/>
              <a:t> </a:t>
            </a:r>
            <a:r>
              <a:rPr lang="en-US" dirty="0" err="1"/>
              <a:t>sposobnosti</a:t>
            </a:r>
            <a:r>
              <a:rPr lang="en-US" dirty="0"/>
              <a:t> </a:t>
            </a:r>
            <a:r>
              <a:rPr lang="en-US" dirty="0" err="1"/>
              <a:t>dece</a:t>
            </a:r>
            <a:r>
              <a:rPr lang="en-US" dirty="0"/>
              <a:t> u </a:t>
            </a:r>
            <a:r>
              <a:rPr lang="en-US" dirty="0" err="1"/>
              <a:t>vršnjačkim</a:t>
            </a:r>
            <a:r>
              <a:rPr lang="en-US" dirty="0"/>
              <a:t> </a:t>
            </a:r>
            <a:r>
              <a:rPr lang="en-US" dirty="0" err="1"/>
              <a:t>odnosima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preduzima</a:t>
            </a:r>
            <a:r>
              <a:rPr lang="en-US" dirty="0"/>
              <a:t> </a:t>
            </a:r>
            <a:r>
              <a:rPr lang="en-US" dirty="0" err="1"/>
              <a:t>neophodnu</a:t>
            </a:r>
            <a:r>
              <a:rPr lang="en-US" dirty="0"/>
              <a:t> </a:t>
            </a:r>
            <a:r>
              <a:rPr lang="en-US" dirty="0" err="1"/>
              <a:t>intervenciju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9136836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C88891-6509-A8F0-7A97-624C7B82BE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Promovisanjem</a:t>
            </a:r>
            <a:r>
              <a:rPr lang="en-US" dirty="0"/>
              <a:t> </a:t>
            </a:r>
            <a:r>
              <a:rPr lang="en-US" dirty="0" err="1"/>
              <a:t>pozitivnih</a:t>
            </a:r>
            <a:r>
              <a:rPr lang="en-US" dirty="0"/>
              <a:t> </a:t>
            </a:r>
            <a:r>
              <a:rPr lang="en-US" dirty="0" err="1"/>
              <a:t>interakcija</a:t>
            </a:r>
            <a:r>
              <a:rPr lang="en-US" dirty="0"/>
              <a:t> </a:t>
            </a:r>
            <a:r>
              <a:rPr lang="en-US" dirty="0" err="1"/>
              <a:t>vaspitač</a:t>
            </a:r>
            <a:r>
              <a:rPr lang="en-US" dirty="0"/>
              <a:t> </a:t>
            </a:r>
            <a:r>
              <a:rPr lang="en-US" dirty="0" err="1"/>
              <a:t>adekvatno</a:t>
            </a:r>
            <a:r>
              <a:rPr lang="en-US" dirty="0"/>
              <a:t> </a:t>
            </a:r>
            <a:r>
              <a:rPr lang="en-US" dirty="0" err="1"/>
              <a:t>reaguje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potencijalno</a:t>
            </a:r>
            <a:r>
              <a:rPr lang="en-US" dirty="0"/>
              <a:t> </a:t>
            </a:r>
            <a:r>
              <a:rPr lang="en-US" dirty="0" err="1"/>
              <a:t>konfliktne</a:t>
            </a:r>
            <a:r>
              <a:rPr lang="en-US" dirty="0"/>
              <a:t> </a:t>
            </a:r>
            <a:r>
              <a:rPr lang="en-US" dirty="0" err="1"/>
              <a:t>situacije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pruža</a:t>
            </a:r>
            <a:r>
              <a:rPr lang="en-US" dirty="0"/>
              <a:t> </a:t>
            </a:r>
            <a:r>
              <a:rPr lang="en-US" dirty="0" err="1"/>
              <a:t>podršku</a:t>
            </a:r>
            <a:r>
              <a:rPr lang="en-US" dirty="0"/>
              <a:t> </a:t>
            </a:r>
            <a:r>
              <a:rPr lang="en-US" dirty="0" err="1"/>
              <a:t>deci</a:t>
            </a:r>
            <a:r>
              <a:rPr lang="en-US" dirty="0"/>
              <a:t> u </a:t>
            </a:r>
            <a:r>
              <a:rPr lang="en-US" dirty="0" err="1"/>
              <a:t>njihovom</a:t>
            </a:r>
            <a:r>
              <a:rPr lang="en-US" dirty="0"/>
              <a:t> </a:t>
            </a:r>
            <a:r>
              <a:rPr lang="en-US" dirty="0" err="1"/>
              <a:t>razrešavanju</a:t>
            </a:r>
            <a:r>
              <a:rPr lang="en-US" dirty="0"/>
              <a:t>.</a:t>
            </a:r>
            <a:endParaRPr lang="sr-Latn-RS" dirty="0"/>
          </a:p>
          <a:p>
            <a:r>
              <a:rPr lang="en-US" dirty="0"/>
              <a:t> </a:t>
            </a:r>
            <a:r>
              <a:rPr lang="en-US" dirty="0" err="1"/>
              <a:t>Takođe</a:t>
            </a:r>
            <a:r>
              <a:rPr lang="en-US" dirty="0"/>
              <a:t>, </a:t>
            </a:r>
            <a:r>
              <a:rPr lang="en-US" dirty="0" err="1"/>
              <a:t>vaspitač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taj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uvažava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ističe</a:t>
            </a:r>
            <a:r>
              <a:rPr lang="en-US" dirty="0"/>
              <a:t>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prijateljstva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neguje</a:t>
            </a:r>
            <a:r>
              <a:rPr lang="en-US" dirty="0"/>
              <a:t> </a:t>
            </a:r>
            <a:r>
              <a:rPr lang="en-US" dirty="0" err="1"/>
              <a:t>prijateljstvo</a:t>
            </a:r>
            <a:r>
              <a:rPr lang="en-US" dirty="0"/>
              <a:t> </a:t>
            </a:r>
            <a:r>
              <a:rPr lang="en-US" dirty="0" err="1"/>
              <a:t>među</a:t>
            </a:r>
            <a:r>
              <a:rPr lang="en-US" dirty="0"/>
              <a:t> decom. </a:t>
            </a:r>
            <a:endParaRPr lang="sr-Latn-RS" dirty="0"/>
          </a:p>
          <a:p>
            <a:r>
              <a:rPr lang="sr-Latn-RS" dirty="0"/>
              <a:t>U</a:t>
            </a:r>
            <a:r>
              <a:rPr lang="en-US" dirty="0" err="1"/>
              <a:t>loga</a:t>
            </a:r>
            <a:r>
              <a:rPr lang="en-US" dirty="0"/>
              <a:t> </a:t>
            </a:r>
            <a:r>
              <a:rPr lang="en-US" dirty="0" err="1"/>
              <a:t>vaspitača</a:t>
            </a:r>
            <a:r>
              <a:rPr lang="en-US" dirty="0"/>
              <a:t> je da </a:t>
            </a:r>
            <a:r>
              <a:rPr lang="en-US" dirty="0" err="1"/>
              <a:t>modeluje</a:t>
            </a:r>
            <a:r>
              <a:rPr lang="en-US" dirty="0"/>
              <a:t> </a:t>
            </a:r>
            <a:r>
              <a:rPr lang="en-US" dirty="0" err="1"/>
              <a:t>poželjno</a:t>
            </a:r>
            <a:r>
              <a:rPr lang="en-US" dirty="0"/>
              <a:t> </a:t>
            </a:r>
            <a:r>
              <a:rPr lang="en-US" dirty="0" err="1"/>
              <a:t>socijalno</a:t>
            </a:r>
            <a:r>
              <a:rPr lang="en-US" dirty="0"/>
              <a:t> </a:t>
            </a:r>
            <a:r>
              <a:rPr lang="en-US" dirty="0" err="1"/>
              <a:t>ponašanje</a:t>
            </a:r>
            <a:r>
              <a:rPr lang="en-US" dirty="0"/>
              <a:t> </a:t>
            </a:r>
            <a:r>
              <a:rPr lang="en-US" dirty="0" err="1"/>
              <a:t>dece</a:t>
            </a:r>
            <a:r>
              <a:rPr lang="en-US" dirty="0"/>
              <a:t> (</a:t>
            </a:r>
            <a:r>
              <a:rPr lang="en-US" dirty="0" err="1"/>
              <a:t>slušanje</a:t>
            </a:r>
            <a:r>
              <a:rPr lang="en-US" dirty="0"/>
              <a:t> </a:t>
            </a:r>
            <a:r>
              <a:rPr lang="en-US" dirty="0" err="1"/>
              <a:t>drugog</a:t>
            </a:r>
            <a:r>
              <a:rPr lang="en-US" dirty="0"/>
              <a:t>, </a:t>
            </a:r>
            <a:r>
              <a:rPr lang="en-US" dirty="0" err="1"/>
              <a:t>čekanje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red, </a:t>
            </a:r>
            <a:r>
              <a:rPr lang="en-US" dirty="0" err="1"/>
              <a:t>deljenje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da ne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ukazuje</a:t>
            </a:r>
            <a:r>
              <a:rPr lang="en-US" dirty="0"/>
              <a:t> </a:t>
            </a:r>
            <a:r>
              <a:rPr lang="en-US" dirty="0" err="1"/>
              <a:t>deci</a:t>
            </a:r>
            <a:r>
              <a:rPr lang="en-US" dirty="0"/>
              <a:t> da ne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socijalno</a:t>
            </a:r>
            <a:r>
              <a:rPr lang="en-US" dirty="0"/>
              <a:t> </a:t>
            </a:r>
            <a:r>
              <a:rPr lang="en-US" dirty="0" err="1"/>
              <a:t>nepoželjne</a:t>
            </a:r>
            <a:r>
              <a:rPr lang="en-US" dirty="0"/>
              <a:t> </a:t>
            </a:r>
            <a:r>
              <a:rPr lang="en-US" dirty="0" err="1"/>
              <a:t>oblike</a:t>
            </a:r>
            <a:r>
              <a:rPr lang="en-US" dirty="0"/>
              <a:t> </a:t>
            </a:r>
            <a:r>
              <a:rPr lang="en-US" dirty="0" err="1"/>
              <a:t>ponašanja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etiketiranje</a:t>
            </a:r>
            <a:r>
              <a:rPr lang="en-US" dirty="0"/>
              <a:t> </a:t>
            </a:r>
            <a:r>
              <a:rPr lang="en-US" dirty="0" err="1"/>
              <a:t>dece</a:t>
            </a:r>
            <a:r>
              <a:rPr lang="en-US" dirty="0"/>
              <a:t>, </a:t>
            </a:r>
            <a:r>
              <a:rPr lang="en-US" dirty="0" err="1"/>
              <a:t>tužakanje</a:t>
            </a:r>
            <a:r>
              <a:rPr lang="en-US" dirty="0"/>
              <a:t>, </a:t>
            </a:r>
            <a:r>
              <a:rPr lang="en-US" dirty="0" err="1"/>
              <a:t>ignorisanje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2531484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E7ADE2-E7F7-4008-3C4B-FF08127D8B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Veoma</a:t>
            </a:r>
            <a:r>
              <a:rPr lang="en-US" dirty="0"/>
              <a:t> je </a:t>
            </a:r>
            <a:r>
              <a:rPr lang="en-US" dirty="0" err="1"/>
              <a:t>širok</a:t>
            </a:r>
            <a:r>
              <a:rPr lang="en-US" dirty="0"/>
              <a:t> </a:t>
            </a:r>
            <a:r>
              <a:rPr lang="en-US" dirty="0" err="1"/>
              <a:t>spektar</a:t>
            </a:r>
            <a:r>
              <a:rPr lang="en-US" dirty="0"/>
              <a:t> </a:t>
            </a:r>
            <a:r>
              <a:rPr lang="en-US" dirty="0" err="1"/>
              <a:t>mogućnosti</a:t>
            </a:r>
            <a:r>
              <a:rPr lang="en-US" dirty="0"/>
              <a:t> </a:t>
            </a:r>
            <a:r>
              <a:rPr lang="en-US" dirty="0" err="1"/>
              <a:t>delovanja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vršnjačku</a:t>
            </a:r>
            <a:r>
              <a:rPr lang="en-US" dirty="0"/>
              <a:t> </a:t>
            </a:r>
            <a:r>
              <a:rPr lang="en-US" dirty="0" err="1"/>
              <a:t>interakciju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aspekte</a:t>
            </a:r>
            <a:r>
              <a:rPr lang="en-US" dirty="0"/>
              <a:t> </a:t>
            </a:r>
            <a:r>
              <a:rPr lang="en-US" dirty="0" err="1"/>
              <a:t>okruženja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 err="1"/>
              <a:t>Neke</a:t>
            </a:r>
            <a:r>
              <a:rPr lang="en-US" dirty="0"/>
              <a:t> od </a:t>
            </a:r>
            <a:r>
              <a:rPr lang="en-US" dirty="0" err="1"/>
              <a:t>značajnih</a:t>
            </a:r>
            <a:r>
              <a:rPr lang="en-US" dirty="0"/>
              <a:t> </a:t>
            </a:r>
            <a:r>
              <a:rPr lang="en-US" dirty="0" err="1"/>
              <a:t>strategija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primeniti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bi se </a:t>
            </a:r>
            <a:r>
              <a:rPr lang="en-US" dirty="0" err="1"/>
              <a:t>stvorili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 za </a:t>
            </a:r>
            <a:r>
              <a:rPr lang="en-US" dirty="0" err="1"/>
              <a:t>pozitivnu</a:t>
            </a:r>
            <a:r>
              <a:rPr lang="en-US" dirty="0"/>
              <a:t> </a:t>
            </a:r>
            <a:r>
              <a:rPr lang="en-US" dirty="0" err="1"/>
              <a:t>vršnjačku</a:t>
            </a:r>
            <a:r>
              <a:rPr lang="en-US" dirty="0"/>
              <a:t> </a:t>
            </a:r>
            <a:r>
              <a:rPr lang="en-US" dirty="0" err="1"/>
              <a:t>interakciju</a:t>
            </a:r>
            <a:r>
              <a:rPr lang="en-US" dirty="0"/>
              <a:t> </a:t>
            </a:r>
            <a:r>
              <a:rPr lang="en-US" dirty="0" err="1"/>
              <a:t>odnose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: </a:t>
            </a:r>
            <a:r>
              <a:rPr lang="en-US" dirty="0" err="1"/>
              <a:t>emocionalnu</a:t>
            </a:r>
            <a:r>
              <a:rPr lang="en-US" dirty="0"/>
              <a:t> </a:t>
            </a:r>
            <a:r>
              <a:rPr lang="en-US" dirty="0" err="1"/>
              <a:t>klimu</a:t>
            </a:r>
            <a:r>
              <a:rPr lang="en-US" dirty="0"/>
              <a:t>, </a:t>
            </a:r>
            <a:r>
              <a:rPr lang="en-US" dirty="0" err="1"/>
              <a:t>fizičko</a:t>
            </a:r>
            <a:r>
              <a:rPr lang="en-US" dirty="0"/>
              <a:t> </a:t>
            </a:r>
            <a:r>
              <a:rPr lang="en-US" dirty="0" err="1"/>
              <a:t>okruženje</a:t>
            </a:r>
            <a:r>
              <a:rPr lang="en-US" dirty="0"/>
              <a:t>, </a:t>
            </a:r>
            <a:r>
              <a:rPr lang="en-US" dirty="0" err="1"/>
              <a:t>grupisanje</a:t>
            </a:r>
            <a:r>
              <a:rPr lang="en-US" dirty="0"/>
              <a:t> </a:t>
            </a:r>
            <a:r>
              <a:rPr lang="en-US" dirty="0" err="1"/>
              <a:t>dece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dečju</a:t>
            </a:r>
            <a:r>
              <a:rPr lang="en-US" dirty="0"/>
              <a:t> </a:t>
            </a:r>
            <a:r>
              <a:rPr lang="en-US" dirty="0" err="1"/>
              <a:t>igru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66946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BF58A-CDCF-B6DE-48E9-E5B74F347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Emocionalna klima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3489C-D861-3552-E199-AA1914153D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Emocionalna</a:t>
            </a:r>
            <a:r>
              <a:rPr lang="en-US" dirty="0"/>
              <a:t> </a:t>
            </a:r>
            <a:r>
              <a:rPr lang="en-US" dirty="0" err="1"/>
              <a:t>klima</a:t>
            </a:r>
            <a:r>
              <a:rPr lang="en-US" dirty="0"/>
              <a:t> </a:t>
            </a:r>
            <a:r>
              <a:rPr lang="en-US" dirty="0" err="1"/>
              <a:t>utiče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raspoloženje</a:t>
            </a:r>
            <a:r>
              <a:rPr lang="en-US" dirty="0"/>
              <a:t> </a:t>
            </a:r>
            <a:r>
              <a:rPr lang="en-US" dirty="0" err="1"/>
              <a:t>dece</a:t>
            </a:r>
            <a:r>
              <a:rPr lang="en-US" dirty="0"/>
              <a:t> da </a:t>
            </a:r>
            <a:r>
              <a:rPr lang="en-US" dirty="0" err="1"/>
              <a:t>pozitivno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mirno</a:t>
            </a:r>
            <a:r>
              <a:rPr lang="en-US" dirty="0"/>
              <a:t> </a:t>
            </a:r>
            <a:r>
              <a:rPr lang="en-US" dirty="0" err="1"/>
              <a:t>komuniciraju</a:t>
            </a:r>
            <a:r>
              <a:rPr lang="en-US" dirty="0"/>
              <a:t> </a:t>
            </a:r>
            <a:r>
              <a:rPr lang="en-US" dirty="0" err="1"/>
              <a:t>jedni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drugima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/>
              <a:t>Deca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osećaju</a:t>
            </a:r>
            <a:r>
              <a:rPr lang="en-US" dirty="0"/>
              <a:t> </a:t>
            </a:r>
            <a:r>
              <a:rPr lang="en-US" dirty="0" err="1"/>
              <a:t>sigurno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poštovano</a:t>
            </a:r>
            <a:r>
              <a:rPr lang="en-US" dirty="0"/>
              <a:t> u </a:t>
            </a:r>
            <a:r>
              <a:rPr lang="en-US" dirty="0" err="1"/>
              <a:t>stanju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da </a:t>
            </a:r>
            <a:r>
              <a:rPr lang="en-US" dirty="0" err="1"/>
              <a:t>usmere</a:t>
            </a:r>
            <a:r>
              <a:rPr lang="en-US" dirty="0"/>
              <a:t>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pažnju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vršnjake</a:t>
            </a:r>
            <a:r>
              <a:rPr lang="en-US" dirty="0"/>
              <a:t>.</a:t>
            </a:r>
            <a:endParaRPr lang="sr-Latn-RS" dirty="0"/>
          </a:p>
          <a:p>
            <a:r>
              <a:rPr lang="sr-Latn-RS" dirty="0"/>
              <a:t>D</a:t>
            </a:r>
            <a:r>
              <a:rPr lang="en-US" dirty="0" err="1"/>
              <a:t>eca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uplašena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osećaju</a:t>
            </a:r>
            <a:r>
              <a:rPr lang="en-US" dirty="0"/>
              <a:t> </a:t>
            </a:r>
            <a:r>
              <a:rPr lang="en-US" dirty="0" err="1"/>
              <a:t>nesigurnim</a:t>
            </a:r>
            <a:r>
              <a:rPr lang="en-US" dirty="0"/>
              <a:t> </a:t>
            </a:r>
            <a:r>
              <a:rPr lang="en-US" dirty="0" err="1"/>
              <a:t>usmeravaju</a:t>
            </a:r>
            <a:r>
              <a:rPr lang="en-US" dirty="0"/>
              <a:t>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snagu</a:t>
            </a:r>
            <a:r>
              <a:rPr lang="en-US" dirty="0"/>
              <a:t> da se </a:t>
            </a:r>
            <a:r>
              <a:rPr lang="en-US" dirty="0" err="1"/>
              <a:t>zaštite</a:t>
            </a:r>
            <a:r>
              <a:rPr lang="en-US" dirty="0"/>
              <a:t>. To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značajno</a:t>
            </a:r>
            <a:r>
              <a:rPr lang="en-US" dirty="0"/>
              <a:t> </a:t>
            </a:r>
            <a:r>
              <a:rPr lang="en-US" dirty="0" err="1"/>
              <a:t>uticati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količinu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kvalitet</a:t>
            </a:r>
            <a:r>
              <a:rPr lang="en-US" dirty="0"/>
              <a:t> </a:t>
            </a:r>
            <a:r>
              <a:rPr lang="en-US" dirty="0" err="1"/>
              <a:t>energije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deca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raspolaganju</a:t>
            </a:r>
            <a:r>
              <a:rPr lang="en-US" dirty="0"/>
              <a:t> da </a:t>
            </a:r>
            <a:r>
              <a:rPr lang="en-US" dirty="0" err="1"/>
              <a:t>kompetentno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prijatno</a:t>
            </a:r>
            <a:r>
              <a:rPr lang="en-US" dirty="0"/>
              <a:t> </a:t>
            </a:r>
            <a:r>
              <a:rPr lang="en-US" dirty="0" err="1"/>
              <a:t>komuniciraju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vršnjacima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653304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F1303-7D7C-FD8A-83B3-23CAB3C75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Fzičko okruženje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EF5FA2-8129-0769-7646-4358449987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razmatra</a:t>
            </a:r>
            <a:r>
              <a:rPr lang="en-US" dirty="0"/>
              <a:t> </a:t>
            </a:r>
            <a:r>
              <a:rPr lang="en-US" dirty="0" err="1"/>
              <a:t>dizajn</a:t>
            </a:r>
            <a:r>
              <a:rPr lang="en-US" dirty="0"/>
              <a:t> </a:t>
            </a:r>
            <a:r>
              <a:rPr lang="en-US" dirty="0" err="1"/>
              <a:t>fizičkog</a:t>
            </a:r>
            <a:r>
              <a:rPr lang="en-US" dirty="0"/>
              <a:t> </a:t>
            </a:r>
            <a:r>
              <a:rPr lang="en-US" dirty="0" err="1"/>
              <a:t>okruženja</a:t>
            </a:r>
            <a:r>
              <a:rPr lang="en-US" dirty="0"/>
              <a:t> u </a:t>
            </a:r>
            <a:r>
              <a:rPr lang="en-US" dirty="0" err="1"/>
              <a:t>kome</a:t>
            </a:r>
            <a:r>
              <a:rPr lang="en-US" dirty="0"/>
              <a:t> </a:t>
            </a:r>
            <a:r>
              <a:rPr lang="en-US" dirty="0" err="1"/>
              <a:t>deca</a:t>
            </a:r>
            <a:r>
              <a:rPr lang="en-US" dirty="0"/>
              <a:t> </a:t>
            </a:r>
            <a:r>
              <a:rPr lang="en-US" dirty="0" err="1"/>
              <a:t>borave</a:t>
            </a:r>
            <a:r>
              <a:rPr lang="en-US" dirty="0"/>
              <a:t>,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faktora</a:t>
            </a:r>
            <a:r>
              <a:rPr lang="en-US" dirty="0"/>
              <a:t> </a:t>
            </a:r>
            <a:r>
              <a:rPr lang="en-US" dirty="0" err="1"/>
              <a:t>povezana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socijalnim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emocionalnim</a:t>
            </a:r>
            <a:r>
              <a:rPr lang="en-US" dirty="0"/>
              <a:t> </a:t>
            </a:r>
            <a:r>
              <a:rPr lang="en-US" dirty="0" err="1"/>
              <a:t>razvojem</a:t>
            </a:r>
            <a:r>
              <a:rPr lang="en-US" dirty="0"/>
              <a:t> koji </a:t>
            </a:r>
            <a:r>
              <a:rPr lang="en-US" dirty="0" err="1"/>
              <a:t>zahtevaju</a:t>
            </a:r>
            <a:r>
              <a:rPr lang="en-US" dirty="0"/>
              <a:t> </a:t>
            </a:r>
            <a:r>
              <a:rPr lang="en-US" dirty="0" err="1"/>
              <a:t>posebnu</a:t>
            </a:r>
            <a:r>
              <a:rPr lang="en-US" dirty="0"/>
              <a:t> </a:t>
            </a:r>
            <a:r>
              <a:rPr lang="en-US" dirty="0" err="1"/>
              <a:t>pažnju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strategije</a:t>
            </a:r>
            <a:r>
              <a:rPr lang="en-US" dirty="0"/>
              <a:t> </a:t>
            </a:r>
            <a:r>
              <a:rPr lang="en-US" dirty="0" err="1"/>
              <a:t>promovisanja</a:t>
            </a:r>
            <a:r>
              <a:rPr lang="en-US" dirty="0"/>
              <a:t> </a:t>
            </a:r>
            <a:r>
              <a:rPr lang="en-US" dirty="0" err="1"/>
              <a:t>uključivanja</a:t>
            </a:r>
            <a:r>
              <a:rPr lang="en-US" dirty="0"/>
              <a:t> u </a:t>
            </a:r>
            <a:r>
              <a:rPr lang="en-US" dirty="0" err="1"/>
              <a:t>interakciju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vršnjacima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prevencija</a:t>
            </a:r>
            <a:r>
              <a:rPr lang="en-US" dirty="0"/>
              <a:t> </a:t>
            </a:r>
            <a:r>
              <a:rPr lang="en-US" dirty="0" err="1"/>
              <a:t>izazovnog</a:t>
            </a:r>
            <a:r>
              <a:rPr lang="en-US" dirty="0"/>
              <a:t> </a:t>
            </a:r>
            <a:r>
              <a:rPr lang="en-US" dirty="0" err="1"/>
              <a:t>ponašanja</a:t>
            </a:r>
            <a:r>
              <a:rPr lang="en-US" dirty="0"/>
              <a:t> </a:t>
            </a:r>
            <a:r>
              <a:rPr lang="en-US" dirty="0" err="1"/>
              <a:t>dece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35017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19A23-AB64-7A1A-851E-2C3A61C0D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Primer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A26BB1-58AD-50FE-55EE-507BBE24E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 primer,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reč</a:t>
            </a:r>
            <a:r>
              <a:rPr lang="en-US" dirty="0"/>
              <a:t> o </a:t>
            </a:r>
            <a:r>
              <a:rPr lang="en-US" dirty="0" err="1"/>
              <a:t>materijalima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deca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za </a:t>
            </a:r>
            <a:r>
              <a:rPr lang="en-US" dirty="0" err="1"/>
              <a:t>igru</a:t>
            </a:r>
            <a:r>
              <a:rPr lang="en-US" dirty="0"/>
              <a:t>, </a:t>
            </a:r>
            <a:r>
              <a:rPr lang="en-US" dirty="0" err="1"/>
              <a:t>preporuka</a:t>
            </a:r>
            <a:r>
              <a:rPr lang="en-US" dirty="0"/>
              <a:t> je </a:t>
            </a:r>
            <a:r>
              <a:rPr lang="en-US" dirty="0" err="1"/>
              <a:t>ponuditi</a:t>
            </a:r>
            <a:r>
              <a:rPr lang="en-US" dirty="0"/>
              <a:t> </a:t>
            </a:r>
            <a:r>
              <a:rPr lang="en-US" dirty="0" err="1"/>
              <a:t>predmete</a:t>
            </a:r>
            <a:r>
              <a:rPr lang="en-US" dirty="0"/>
              <a:t> koji </a:t>
            </a:r>
            <a:r>
              <a:rPr lang="en-US" dirty="0" err="1"/>
              <a:t>promovišu</a:t>
            </a:r>
            <a:r>
              <a:rPr lang="en-US" dirty="0"/>
              <a:t> </a:t>
            </a:r>
            <a:r>
              <a:rPr lang="en-US" dirty="0" err="1"/>
              <a:t>društvenu</a:t>
            </a:r>
            <a:r>
              <a:rPr lang="en-US" dirty="0"/>
              <a:t> </a:t>
            </a:r>
            <a:r>
              <a:rPr lang="en-US" dirty="0" err="1"/>
              <a:t>igru</a:t>
            </a:r>
            <a:r>
              <a:rPr lang="en-US" dirty="0"/>
              <a:t>, </a:t>
            </a:r>
            <a:r>
              <a:rPr lang="en-US" dirty="0" err="1"/>
              <a:t>poput</a:t>
            </a:r>
            <a:r>
              <a:rPr lang="en-US" dirty="0"/>
              <a:t> </a:t>
            </a:r>
            <a:r>
              <a:rPr lang="en-US" dirty="0" err="1"/>
              <a:t>dramatičnih</a:t>
            </a:r>
            <a:r>
              <a:rPr lang="en-US" dirty="0"/>
              <a:t> </a:t>
            </a:r>
            <a:r>
              <a:rPr lang="en-US" dirty="0" err="1"/>
              <a:t>rekvizita</a:t>
            </a:r>
            <a:r>
              <a:rPr lang="en-US" dirty="0"/>
              <a:t> za </a:t>
            </a:r>
            <a:r>
              <a:rPr lang="en-US" dirty="0" err="1"/>
              <a:t>igranje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odeće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umetničkih</a:t>
            </a:r>
            <a:r>
              <a:rPr lang="en-US" dirty="0"/>
              <a:t> </a:t>
            </a:r>
            <a:r>
              <a:rPr lang="en-US" dirty="0" err="1"/>
              <a:t>materijala</a:t>
            </a:r>
            <a:r>
              <a:rPr lang="en-US" dirty="0"/>
              <a:t> za </a:t>
            </a:r>
            <a:r>
              <a:rPr lang="en-US" dirty="0" err="1"/>
              <a:t>kolaborativne</a:t>
            </a:r>
            <a:r>
              <a:rPr lang="en-US" dirty="0"/>
              <a:t> </a:t>
            </a:r>
            <a:r>
              <a:rPr lang="en-US" dirty="0" err="1"/>
              <a:t>projekte</a:t>
            </a:r>
            <a:r>
              <a:rPr lang="en-US" dirty="0"/>
              <a:t>. </a:t>
            </a:r>
          </a:p>
          <a:p>
            <a:r>
              <a:rPr lang="en-US" dirty="0" err="1"/>
              <a:t>Takođe</a:t>
            </a:r>
            <a:r>
              <a:rPr lang="en-US" dirty="0"/>
              <a:t>, </a:t>
            </a:r>
            <a:r>
              <a:rPr lang="en-US" dirty="0" err="1"/>
              <a:t>kako</a:t>
            </a:r>
            <a:r>
              <a:rPr lang="en-US" dirty="0"/>
              <a:t> bi se </a:t>
            </a:r>
            <a:r>
              <a:rPr lang="en-US" dirty="0" err="1"/>
              <a:t>predupredila</a:t>
            </a:r>
            <a:r>
              <a:rPr lang="en-US" dirty="0"/>
              <a:t> </a:t>
            </a:r>
            <a:r>
              <a:rPr lang="en-US" dirty="0" err="1"/>
              <a:t>izazovna</a:t>
            </a:r>
            <a:r>
              <a:rPr lang="en-US" dirty="0"/>
              <a:t> </a:t>
            </a:r>
            <a:r>
              <a:rPr lang="en-US" dirty="0" err="1"/>
              <a:t>ponašanja</a:t>
            </a:r>
            <a:r>
              <a:rPr lang="en-US" dirty="0"/>
              <a:t> </a:t>
            </a:r>
            <a:r>
              <a:rPr lang="en-US" dirty="0" err="1"/>
              <a:t>dece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sprečili</a:t>
            </a:r>
            <a:r>
              <a:rPr lang="en-US" dirty="0"/>
              <a:t> </a:t>
            </a:r>
            <a:r>
              <a:rPr lang="en-US" dirty="0" err="1"/>
              <a:t>konflikti</a:t>
            </a:r>
            <a:r>
              <a:rPr lang="en-US" dirty="0"/>
              <a:t> </a:t>
            </a:r>
            <a:r>
              <a:rPr lang="en-US" dirty="0" err="1"/>
              <a:t>potrebno</a:t>
            </a:r>
            <a:r>
              <a:rPr lang="en-US" dirty="0"/>
              <a:t> je </a:t>
            </a:r>
            <a:r>
              <a:rPr lang="en-US" dirty="0" err="1"/>
              <a:t>obezbediti</a:t>
            </a:r>
            <a:r>
              <a:rPr lang="en-US" dirty="0"/>
              <a:t> 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/>
              <a:t>predmeta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deca</a:t>
            </a:r>
            <a:r>
              <a:rPr lang="en-US" dirty="0"/>
              <a:t> </a:t>
            </a:r>
            <a:r>
              <a:rPr lang="en-US" dirty="0" err="1"/>
              <a:t>mogla</a:t>
            </a:r>
            <a:r>
              <a:rPr lang="en-US" dirty="0"/>
              <a:t> da </a:t>
            </a:r>
            <a:r>
              <a:rPr lang="en-US" dirty="0" err="1"/>
              <a:t>izvršavaju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planove</a:t>
            </a:r>
            <a:r>
              <a:rPr lang="en-US" dirty="0"/>
              <a:t>, a da ne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frustrirana</a:t>
            </a:r>
            <a:r>
              <a:rPr lang="en-US" dirty="0"/>
              <a:t> </a:t>
            </a:r>
            <a:r>
              <a:rPr lang="en-US" dirty="0" err="1"/>
              <a:t>čekajući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ono </a:t>
            </a:r>
            <a:r>
              <a:rPr lang="en-US" dirty="0" err="1"/>
              <a:t>šta</a:t>
            </a:r>
            <a:r>
              <a:rPr lang="en-US" dirty="0"/>
              <a:t> </a:t>
            </a:r>
            <a:r>
              <a:rPr lang="en-US" dirty="0" err="1"/>
              <a:t>žele</a:t>
            </a:r>
            <a:r>
              <a:rPr lang="en-US" dirty="0"/>
              <a:t> da </a:t>
            </a:r>
            <a:r>
              <a:rPr lang="en-US" dirty="0" err="1"/>
              <a:t>koriste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9388043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8F26A-BA68-70E4-30BD-34B3C1AD2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Grupisanje</a:t>
            </a:r>
            <a:r>
              <a:rPr lang="en-US" dirty="0"/>
              <a:t> </a:t>
            </a:r>
            <a:r>
              <a:rPr lang="en-US" dirty="0" err="1"/>
              <a:t>dece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6E2362-4A30-AA23-BC28-A63AAE9B04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reč</a:t>
            </a:r>
            <a:r>
              <a:rPr lang="en-US" dirty="0"/>
              <a:t> o </a:t>
            </a:r>
            <a:r>
              <a:rPr lang="en-US" dirty="0" err="1"/>
              <a:t>grupisanju</a:t>
            </a:r>
            <a:r>
              <a:rPr lang="en-US" dirty="0"/>
              <a:t> </a:t>
            </a:r>
            <a:r>
              <a:rPr lang="en-US" dirty="0" err="1"/>
              <a:t>dece</a:t>
            </a:r>
            <a:r>
              <a:rPr lang="en-US" dirty="0"/>
              <a:t> za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igru</a:t>
            </a:r>
            <a:r>
              <a:rPr lang="en-US" dirty="0"/>
              <a:t> </a:t>
            </a:r>
            <a:r>
              <a:rPr lang="en-US" dirty="0" err="1"/>
              <a:t>važno</a:t>
            </a:r>
            <a:r>
              <a:rPr lang="en-US" dirty="0"/>
              <a:t> je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umu</a:t>
            </a:r>
            <a:r>
              <a:rPr lang="en-US" dirty="0"/>
              <a:t> </a:t>
            </a:r>
            <a:r>
              <a:rPr lang="en-US" dirty="0" err="1"/>
              <a:t>pojedinačne</a:t>
            </a:r>
            <a:r>
              <a:rPr lang="en-US" dirty="0"/>
              <a:t> </a:t>
            </a:r>
            <a:r>
              <a:rPr lang="en-US" dirty="0" err="1"/>
              <a:t>karakteristike</a:t>
            </a:r>
            <a:r>
              <a:rPr lang="en-US" dirty="0"/>
              <a:t> </a:t>
            </a:r>
            <a:r>
              <a:rPr lang="en-US" dirty="0" err="1"/>
              <a:t>deteta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temperament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samopouzdanje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one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uticati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koji </a:t>
            </a:r>
            <a:r>
              <a:rPr lang="en-US" dirty="0" err="1"/>
              <a:t>deca</a:t>
            </a:r>
            <a:r>
              <a:rPr lang="en-US" dirty="0"/>
              <a:t> </a:t>
            </a:r>
            <a:r>
              <a:rPr lang="en-US" dirty="0" err="1"/>
              <a:t>razgovaraju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komuniciraju</a:t>
            </a:r>
            <a:r>
              <a:rPr lang="en-US" dirty="0"/>
              <a:t> </a:t>
            </a:r>
            <a:r>
              <a:rPr lang="en-US" dirty="0" err="1"/>
              <a:t>jedni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drugima</a:t>
            </a:r>
            <a:r>
              <a:rPr lang="en-US" dirty="0"/>
              <a:t>. </a:t>
            </a:r>
          </a:p>
          <a:p>
            <a:r>
              <a:rPr lang="en-US" dirty="0" err="1"/>
              <a:t>Posmatranje</a:t>
            </a:r>
            <a:r>
              <a:rPr lang="en-US" dirty="0"/>
              <a:t> </a:t>
            </a:r>
            <a:r>
              <a:rPr lang="en-US" dirty="0" err="1"/>
              <a:t>prirodnih</a:t>
            </a:r>
            <a:r>
              <a:rPr lang="en-US" dirty="0"/>
              <a:t> </a:t>
            </a:r>
            <a:r>
              <a:rPr lang="en-US" dirty="0" err="1"/>
              <a:t>interakcija</a:t>
            </a:r>
            <a:r>
              <a:rPr lang="en-US" dirty="0"/>
              <a:t> </a:t>
            </a:r>
            <a:r>
              <a:rPr lang="en-US" dirty="0" err="1"/>
              <a:t>među</a:t>
            </a:r>
            <a:r>
              <a:rPr lang="en-US" dirty="0"/>
              <a:t> decom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jedni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traže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partnere</a:t>
            </a:r>
            <a:r>
              <a:rPr lang="en-US" dirty="0"/>
              <a:t> za </a:t>
            </a:r>
            <a:r>
              <a:rPr lang="en-US" dirty="0" err="1"/>
              <a:t>igru</a:t>
            </a:r>
            <a:r>
              <a:rPr lang="en-US" dirty="0"/>
              <a:t> je </a:t>
            </a:r>
            <a:r>
              <a:rPr lang="en-US" dirty="0" err="1"/>
              <a:t>odličan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za </a:t>
            </a:r>
            <a:r>
              <a:rPr lang="en-US" dirty="0" err="1"/>
              <a:t>prikupljanje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će</a:t>
            </a:r>
            <a:r>
              <a:rPr lang="en-US" dirty="0"/>
              <a:t> </a:t>
            </a:r>
            <a:r>
              <a:rPr lang="en-US" dirty="0" err="1"/>
              <a:t>kasnije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korišćene</a:t>
            </a:r>
            <a:r>
              <a:rPr lang="en-US" dirty="0"/>
              <a:t> za </a:t>
            </a:r>
            <a:r>
              <a:rPr lang="en-US" dirty="0" err="1"/>
              <a:t>podsticanje</a:t>
            </a:r>
            <a:r>
              <a:rPr lang="en-US" dirty="0"/>
              <a:t> </a:t>
            </a:r>
            <a:r>
              <a:rPr lang="en-US" dirty="0" err="1"/>
              <a:t>vršnjačke</a:t>
            </a:r>
            <a:r>
              <a:rPr lang="en-US" dirty="0"/>
              <a:t> </a:t>
            </a:r>
            <a:r>
              <a:rPr lang="en-US" dirty="0" err="1"/>
              <a:t>interakcije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8182883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40ABB7-2135-71F8-3711-ACB26C85D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Grupisanje</a:t>
            </a:r>
            <a:r>
              <a:rPr lang="en-US" dirty="0"/>
              <a:t> </a:t>
            </a:r>
            <a:r>
              <a:rPr lang="en-US" dirty="0" err="1"/>
              <a:t>dece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9B7298-DD40-9BAD-3E62-DE0CAB99A4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. </a:t>
            </a:r>
            <a:r>
              <a:rPr lang="en-US" dirty="0" err="1"/>
              <a:t>Grupisanje</a:t>
            </a:r>
            <a:r>
              <a:rPr lang="en-US" dirty="0"/>
              <a:t> </a:t>
            </a:r>
            <a:r>
              <a:rPr lang="en-US" dirty="0" err="1"/>
              <a:t>dece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slobodnija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vršnjacima</a:t>
            </a:r>
            <a:r>
              <a:rPr lang="en-US" dirty="0"/>
              <a:t> koji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skloni</a:t>
            </a:r>
            <a:r>
              <a:rPr lang="en-US" dirty="0"/>
              <a:t> </a:t>
            </a:r>
            <a:r>
              <a:rPr lang="en-US" dirty="0" err="1"/>
              <a:t>stidljivosti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olakšati</a:t>
            </a:r>
            <a:r>
              <a:rPr lang="en-US" dirty="0"/>
              <a:t> </a:t>
            </a:r>
            <a:r>
              <a:rPr lang="en-US" dirty="0" err="1"/>
              <a:t>interakcije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užina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zajedničke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.</a:t>
            </a:r>
          </a:p>
          <a:p>
            <a:r>
              <a:rPr lang="en-US" dirty="0" err="1"/>
              <a:t>Postavljanje</a:t>
            </a:r>
            <a:r>
              <a:rPr lang="en-US" dirty="0"/>
              <a:t> </a:t>
            </a:r>
            <a:r>
              <a:rPr lang="en-US" dirty="0" err="1"/>
              <a:t>dece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razvijenim</a:t>
            </a:r>
            <a:r>
              <a:rPr lang="en-US" dirty="0"/>
              <a:t> </a:t>
            </a:r>
            <a:r>
              <a:rPr lang="en-US" dirty="0" err="1"/>
              <a:t>socijalnim</a:t>
            </a:r>
            <a:r>
              <a:rPr lang="en-US" dirty="0"/>
              <a:t> </a:t>
            </a:r>
            <a:r>
              <a:rPr lang="en-US" dirty="0" err="1"/>
              <a:t>veštinama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u </a:t>
            </a:r>
            <a:r>
              <a:rPr lang="en-US" dirty="0" err="1"/>
              <a:t>blizini</a:t>
            </a:r>
            <a:r>
              <a:rPr lang="en-US" dirty="0"/>
              <a:t> </a:t>
            </a:r>
            <a:r>
              <a:rPr lang="en-US" dirty="0" err="1"/>
              <a:t>socijalno</a:t>
            </a:r>
            <a:r>
              <a:rPr lang="en-US" dirty="0"/>
              <a:t> </a:t>
            </a:r>
            <a:r>
              <a:rPr lang="en-US" dirty="0" err="1"/>
              <a:t>kompetentnije</a:t>
            </a:r>
            <a:r>
              <a:rPr lang="en-US" dirty="0"/>
              <a:t> </a:t>
            </a:r>
            <a:r>
              <a:rPr lang="en-US" dirty="0" err="1"/>
              <a:t>dece</a:t>
            </a:r>
            <a:r>
              <a:rPr lang="en-US" dirty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 </a:t>
            </a:r>
            <a:r>
              <a:rPr lang="en-US" dirty="0" err="1"/>
              <a:t>velikih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malih</a:t>
            </a:r>
            <a:r>
              <a:rPr lang="en-US" dirty="0"/>
              <a:t> </a:t>
            </a:r>
            <a:r>
              <a:rPr lang="en-US" dirty="0" err="1"/>
              <a:t>grupa</a:t>
            </a:r>
            <a:r>
              <a:rPr lang="en-US" dirty="0"/>
              <a:t> je </a:t>
            </a:r>
            <a:r>
              <a:rPr lang="en-US" dirty="0" err="1"/>
              <a:t>minimalno</a:t>
            </a:r>
            <a:r>
              <a:rPr lang="en-US" dirty="0"/>
              <a:t> </a:t>
            </a:r>
            <a:r>
              <a:rPr lang="en-US" dirty="0" err="1"/>
              <a:t>nametljiv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za </a:t>
            </a:r>
            <a:r>
              <a:rPr lang="en-US" dirty="0" err="1"/>
              <a:t>podsticanje</a:t>
            </a:r>
            <a:r>
              <a:rPr lang="en-US" dirty="0"/>
              <a:t> </a:t>
            </a:r>
            <a:r>
              <a:rPr lang="en-US" dirty="0" err="1"/>
              <a:t>interakcije</a:t>
            </a:r>
            <a:r>
              <a:rPr lang="en-US" dirty="0"/>
              <a:t>.</a:t>
            </a:r>
          </a:p>
          <a:p>
            <a:r>
              <a:rPr lang="en-US" dirty="0" err="1"/>
              <a:t>Vaspitač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podstiče</a:t>
            </a:r>
            <a:r>
              <a:rPr lang="en-US" dirty="0"/>
              <a:t> </a:t>
            </a:r>
            <a:r>
              <a:rPr lang="en-US" dirty="0" err="1"/>
              <a:t>decu</a:t>
            </a:r>
            <a:r>
              <a:rPr lang="en-US" dirty="0"/>
              <a:t> da </a:t>
            </a:r>
            <a:r>
              <a:rPr lang="en-US" dirty="0" err="1"/>
              <a:t>pomažu</a:t>
            </a:r>
            <a:r>
              <a:rPr lang="en-US" dirty="0"/>
              <a:t> </a:t>
            </a:r>
            <a:r>
              <a:rPr lang="en-US" dirty="0" err="1"/>
              <a:t>jedni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, </a:t>
            </a:r>
            <a:r>
              <a:rPr lang="en-US" dirty="0" err="1"/>
              <a:t>igre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praktičnim</a:t>
            </a:r>
            <a:r>
              <a:rPr lang="en-US" dirty="0"/>
              <a:t> </a:t>
            </a:r>
            <a:r>
              <a:rPr lang="en-US" dirty="0" err="1"/>
              <a:t>životnim</a:t>
            </a:r>
            <a:r>
              <a:rPr lang="en-US" dirty="0"/>
              <a:t> </a:t>
            </a:r>
            <a:r>
              <a:rPr lang="en-US" dirty="0" err="1"/>
              <a:t>situacijama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da </a:t>
            </a:r>
            <a:r>
              <a:rPr lang="en-US" dirty="0" err="1"/>
              <a:t>podržava</a:t>
            </a:r>
            <a:r>
              <a:rPr lang="en-US" dirty="0"/>
              <a:t> </a:t>
            </a:r>
            <a:r>
              <a:rPr lang="en-US" dirty="0" err="1"/>
              <a:t>deljenje</a:t>
            </a:r>
            <a:r>
              <a:rPr lang="en-US" dirty="0"/>
              <a:t> </a:t>
            </a:r>
            <a:r>
              <a:rPr lang="en-US" dirty="0" err="1"/>
              <a:t>znanja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umenja</a:t>
            </a:r>
            <a:r>
              <a:rPr lang="en-US" dirty="0"/>
              <a:t> </a:t>
            </a:r>
            <a:r>
              <a:rPr lang="en-US" dirty="0" err="1"/>
              <a:t>među</a:t>
            </a:r>
            <a:r>
              <a:rPr lang="en-US" dirty="0"/>
              <a:t> decom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zajedničko</a:t>
            </a:r>
            <a:r>
              <a:rPr lang="en-US" dirty="0"/>
              <a:t> </a:t>
            </a:r>
            <a:r>
              <a:rPr lang="en-US" dirty="0" err="1"/>
              <a:t>učešće</a:t>
            </a:r>
            <a:r>
              <a:rPr lang="en-US" dirty="0"/>
              <a:t> u </a:t>
            </a:r>
            <a:r>
              <a:rPr lang="en-US" dirty="0" err="1"/>
              <a:t>aktivnostima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ističe</a:t>
            </a:r>
            <a:r>
              <a:rPr lang="en-US" dirty="0"/>
              <a:t>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kooperativne</a:t>
            </a:r>
            <a:r>
              <a:rPr lang="en-US" dirty="0"/>
              <a:t> </a:t>
            </a:r>
            <a:r>
              <a:rPr lang="en-US" dirty="0" err="1"/>
              <a:t>igre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5532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6F765-4CD3-CBB3-AE3F-F4548683B2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0" i="0" dirty="0" err="1">
                <a:effectLst/>
                <a:latin typeface="gilroy"/>
              </a:rPr>
              <a:t>Dete</a:t>
            </a:r>
            <a:r>
              <a:rPr lang="en-US" sz="2800" b="0" i="0" dirty="0">
                <a:effectLst/>
                <a:latin typeface="gilroy"/>
              </a:rPr>
              <a:t> </a:t>
            </a:r>
            <a:r>
              <a:rPr lang="en-US" sz="2800" b="0" i="0" dirty="0" err="1">
                <a:effectLst/>
                <a:latin typeface="gilroy"/>
              </a:rPr>
              <a:t>vrlo</a:t>
            </a:r>
            <a:r>
              <a:rPr lang="en-US" sz="2800" b="0" i="0" dirty="0">
                <a:effectLst/>
                <a:latin typeface="gilroy"/>
              </a:rPr>
              <a:t> </a:t>
            </a:r>
            <a:r>
              <a:rPr lang="en-US" sz="2800" b="0" i="0" dirty="0" err="1">
                <a:effectLst/>
                <a:latin typeface="gilroy"/>
              </a:rPr>
              <a:t>selektivno</a:t>
            </a:r>
            <a:r>
              <a:rPr lang="en-US" sz="2800" b="0" i="0" dirty="0">
                <a:effectLst/>
                <a:latin typeface="gilroy"/>
              </a:rPr>
              <a:t> prima </a:t>
            </a:r>
            <a:r>
              <a:rPr lang="en-US" sz="2800" b="0" i="0" dirty="0" err="1">
                <a:effectLst/>
                <a:latin typeface="gilroy"/>
              </a:rPr>
              <a:t>uticaje</a:t>
            </a:r>
            <a:r>
              <a:rPr lang="en-US" sz="2800" b="0" i="0" dirty="0">
                <a:effectLst/>
                <a:latin typeface="gilroy"/>
              </a:rPr>
              <a:t> </a:t>
            </a:r>
            <a:r>
              <a:rPr lang="en-US" sz="2800" b="0" i="0" dirty="0" err="1">
                <a:effectLst/>
                <a:latin typeface="gilroy"/>
              </a:rPr>
              <a:t>iz</a:t>
            </a:r>
            <a:r>
              <a:rPr lang="en-US" sz="2800" b="0" i="0" dirty="0">
                <a:effectLst/>
                <a:latin typeface="gilroy"/>
              </a:rPr>
              <a:t> </a:t>
            </a:r>
            <a:r>
              <a:rPr lang="en-US" sz="2800" b="0" i="0" dirty="0" err="1">
                <a:effectLst/>
                <a:latin typeface="gilroy"/>
              </a:rPr>
              <a:t>sredine</a:t>
            </a:r>
            <a:r>
              <a:rPr lang="en-US" sz="2800" b="0" i="0" dirty="0">
                <a:effectLst/>
                <a:latin typeface="gilroy"/>
              </a:rPr>
              <a:t> </a:t>
            </a:r>
            <a:r>
              <a:rPr lang="en-US" sz="2800" b="0" i="0" dirty="0" err="1">
                <a:effectLst/>
                <a:latin typeface="gilroy"/>
              </a:rPr>
              <a:t>i</a:t>
            </a:r>
            <a:r>
              <a:rPr lang="en-US" sz="2800" b="0" i="0" dirty="0">
                <a:effectLst/>
                <a:latin typeface="gilroy"/>
              </a:rPr>
              <a:t> </a:t>
            </a:r>
            <a:r>
              <a:rPr lang="en-US" sz="2800" b="0" i="0" dirty="0" err="1">
                <a:effectLst/>
                <a:latin typeface="gilroy"/>
              </a:rPr>
              <a:t>zato</a:t>
            </a:r>
            <a:r>
              <a:rPr lang="en-US" sz="2800" b="0" i="0" dirty="0">
                <a:effectLst/>
                <a:latin typeface="gilroy"/>
              </a:rPr>
              <a:t> se </a:t>
            </a:r>
            <a:r>
              <a:rPr lang="en-US" sz="2800" b="0" i="0" dirty="0" err="1">
                <a:effectLst/>
                <a:latin typeface="gilroy"/>
              </a:rPr>
              <a:t>odrasli</a:t>
            </a:r>
            <a:r>
              <a:rPr lang="en-US" sz="2800" b="0" i="0" dirty="0">
                <a:effectLst/>
                <a:latin typeface="gilroy"/>
              </a:rPr>
              <a:t> </a:t>
            </a:r>
            <a:r>
              <a:rPr lang="en-US" sz="2800" b="0" i="0" dirty="0" err="1">
                <a:effectLst/>
                <a:latin typeface="gilroy"/>
              </a:rPr>
              <a:t>moraju</a:t>
            </a:r>
            <a:r>
              <a:rPr lang="en-US" sz="2800" b="0" i="0" dirty="0">
                <a:effectLst/>
                <a:latin typeface="gilroy"/>
              </a:rPr>
              <a:t> </a:t>
            </a:r>
            <a:r>
              <a:rPr lang="en-US" sz="2800" b="0" i="0" dirty="0" err="1">
                <a:effectLst/>
                <a:latin typeface="gilroy"/>
              </a:rPr>
              <a:t>potruditi</a:t>
            </a:r>
            <a:r>
              <a:rPr lang="en-US" sz="2800" b="0" i="0" dirty="0">
                <a:effectLst/>
                <a:latin typeface="gilroy"/>
              </a:rPr>
              <a:t> da </a:t>
            </a:r>
            <a:r>
              <a:rPr lang="en-US" sz="2800" b="0" i="0" dirty="0" err="1">
                <a:effectLst/>
                <a:latin typeface="gilroy"/>
              </a:rPr>
              <a:t>ti</a:t>
            </a:r>
            <a:r>
              <a:rPr lang="en-US" sz="2800" b="0" i="0" dirty="0">
                <a:effectLst/>
                <a:latin typeface="gilroy"/>
              </a:rPr>
              <a:t> </a:t>
            </a:r>
            <a:r>
              <a:rPr lang="en-US" sz="2800" b="0" i="0" dirty="0" err="1">
                <a:effectLst/>
                <a:latin typeface="gilroy"/>
              </a:rPr>
              <a:t>uticaji</a:t>
            </a:r>
            <a:r>
              <a:rPr lang="en-US" sz="2800" b="0" i="0" dirty="0">
                <a:effectLst/>
                <a:latin typeface="gilroy"/>
              </a:rPr>
              <a:t> </a:t>
            </a:r>
            <a:r>
              <a:rPr lang="en-US" sz="2800" b="0" i="0" dirty="0" err="1">
                <a:effectLst/>
                <a:latin typeface="gilroy"/>
              </a:rPr>
              <a:t>koje</a:t>
            </a:r>
            <a:r>
              <a:rPr lang="en-US" sz="2800" b="0" i="0" dirty="0">
                <a:effectLst/>
                <a:latin typeface="gilroy"/>
              </a:rPr>
              <a:t> </a:t>
            </a:r>
            <a:r>
              <a:rPr lang="en-US" sz="2800" b="0" i="0" dirty="0" err="1">
                <a:effectLst/>
                <a:latin typeface="gilroy"/>
              </a:rPr>
              <a:t>primaju</a:t>
            </a:r>
            <a:r>
              <a:rPr lang="en-US" sz="2800" b="0" i="0" dirty="0">
                <a:effectLst/>
                <a:latin typeface="gilroy"/>
              </a:rPr>
              <a:t> </a:t>
            </a:r>
            <a:r>
              <a:rPr lang="en-US" sz="2800" b="0" i="0" dirty="0" err="1">
                <a:effectLst/>
                <a:latin typeface="gilroy"/>
              </a:rPr>
              <a:t>budu</a:t>
            </a:r>
            <a:r>
              <a:rPr lang="en-US" sz="2800" b="0" i="0" dirty="0">
                <a:effectLst/>
                <a:latin typeface="gilroy"/>
              </a:rPr>
              <a:t> </a:t>
            </a:r>
            <a:r>
              <a:rPr lang="en-US" sz="2800" b="0" i="0" dirty="0" err="1">
                <a:effectLst/>
                <a:latin typeface="gilroy"/>
              </a:rPr>
              <a:t>kvalitetni</a:t>
            </a:r>
            <a:r>
              <a:rPr lang="en-US" sz="2800" b="0" i="0" dirty="0">
                <a:effectLst/>
                <a:latin typeface="gilroy"/>
              </a:rPr>
              <a:t>. </a:t>
            </a:r>
            <a:endParaRPr lang="sr-Latn-RS" sz="2800" b="0" i="0" dirty="0">
              <a:effectLst/>
              <a:latin typeface="gilroy"/>
            </a:endParaRPr>
          </a:p>
          <a:p>
            <a:r>
              <a:rPr lang="en-US" sz="2800" b="0" i="0" dirty="0">
                <a:effectLst/>
                <a:latin typeface="gilroy"/>
              </a:rPr>
              <a:t>Termini koji se </a:t>
            </a:r>
            <a:r>
              <a:rPr lang="en-US" sz="2800" b="0" i="0" dirty="0" err="1">
                <a:effectLst/>
                <a:latin typeface="gilroy"/>
              </a:rPr>
              <a:t>koriste</a:t>
            </a:r>
            <a:r>
              <a:rPr lang="en-US" sz="2800" b="0" i="0" dirty="0">
                <a:effectLst/>
                <a:latin typeface="gilroy"/>
              </a:rPr>
              <a:t> </a:t>
            </a:r>
            <a:r>
              <a:rPr lang="en-US" sz="2800" b="0" i="0" dirty="0" err="1">
                <a:effectLst/>
                <a:latin typeface="gilroy"/>
              </a:rPr>
              <a:t>kada</a:t>
            </a:r>
            <a:r>
              <a:rPr lang="en-US" sz="2800" b="0" i="0" dirty="0">
                <a:effectLst/>
                <a:latin typeface="gilroy"/>
              </a:rPr>
              <a:t> se </a:t>
            </a:r>
            <a:r>
              <a:rPr lang="en-US" sz="2800" b="0" i="0" dirty="0" err="1">
                <a:effectLst/>
                <a:latin typeface="gilroy"/>
              </a:rPr>
              <a:t>govori</a:t>
            </a:r>
            <a:r>
              <a:rPr lang="en-US" sz="2800" b="0" i="0" dirty="0">
                <a:effectLst/>
                <a:latin typeface="gilroy"/>
              </a:rPr>
              <a:t> o </a:t>
            </a:r>
            <a:r>
              <a:rPr lang="en-US" sz="2800" b="0" i="0" dirty="0" err="1">
                <a:effectLst/>
                <a:latin typeface="gilroy"/>
              </a:rPr>
              <a:t>odnosu</a:t>
            </a:r>
            <a:r>
              <a:rPr lang="en-US" sz="2800" b="0" i="0" dirty="0">
                <a:effectLst/>
                <a:latin typeface="gilroy"/>
              </a:rPr>
              <a:t> </a:t>
            </a:r>
            <a:r>
              <a:rPr lang="en-US" sz="2800" b="0" i="0" dirty="0" err="1">
                <a:effectLst/>
                <a:latin typeface="gilroy"/>
              </a:rPr>
              <a:t>dete-odrasli</a:t>
            </a:r>
            <a:r>
              <a:rPr lang="en-US" sz="2800" b="0" i="0" dirty="0">
                <a:effectLst/>
                <a:latin typeface="gilroy"/>
              </a:rPr>
              <a:t> </a:t>
            </a:r>
            <a:r>
              <a:rPr lang="en-US" sz="2800" b="0" i="0" dirty="0" err="1">
                <a:effectLst/>
                <a:latin typeface="gilroy"/>
              </a:rPr>
              <a:t>su</a:t>
            </a:r>
            <a:r>
              <a:rPr lang="en-US" sz="2800" b="0" i="0" dirty="0">
                <a:effectLst/>
                <a:latin typeface="gilroy"/>
              </a:rPr>
              <a:t>: </a:t>
            </a:r>
            <a:r>
              <a:rPr lang="en-US" sz="2800" b="0" i="1" dirty="0" err="1">
                <a:solidFill>
                  <a:srgbClr val="FF0000"/>
                </a:solidFill>
                <a:effectLst/>
                <a:latin typeface="gilroy"/>
              </a:rPr>
              <a:t>međusobna</a:t>
            </a:r>
            <a:r>
              <a:rPr lang="en-US" sz="2800" b="0" i="1" dirty="0">
                <a:solidFill>
                  <a:srgbClr val="FF0000"/>
                </a:solidFill>
                <a:effectLst/>
                <a:latin typeface="gilroy"/>
              </a:rPr>
              <a:t> </a:t>
            </a:r>
            <a:r>
              <a:rPr lang="en-US" sz="2800" b="0" i="1" dirty="0" err="1">
                <a:solidFill>
                  <a:srgbClr val="FF0000"/>
                </a:solidFill>
                <a:effectLst/>
                <a:latin typeface="gilroy"/>
              </a:rPr>
              <a:t>interakcija</a:t>
            </a:r>
            <a:r>
              <a:rPr lang="en-US" sz="2800" b="0" i="1" dirty="0">
                <a:solidFill>
                  <a:srgbClr val="FF0000"/>
                </a:solidFill>
                <a:effectLst/>
                <a:latin typeface="gilroy"/>
              </a:rPr>
              <a:t>, </a:t>
            </a:r>
            <a:r>
              <a:rPr lang="en-US" sz="2800" b="0" i="1" dirty="0" err="1">
                <a:solidFill>
                  <a:srgbClr val="FF0000"/>
                </a:solidFill>
                <a:effectLst/>
                <a:latin typeface="gilroy"/>
              </a:rPr>
              <a:t>partnerski</a:t>
            </a:r>
            <a:r>
              <a:rPr lang="en-US" sz="2800" b="0" i="1" dirty="0">
                <a:solidFill>
                  <a:srgbClr val="FF0000"/>
                </a:solidFill>
                <a:effectLst/>
                <a:latin typeface="gilroy"/>
              </a:rPr>
              <a:t> </a:t>
            </a:r>
            <a:r>
              <a:rPr lang="en-US" sz="2800" b="0" i="1" dirty="0" err="1">
                <a:solidFill>
                  <a:srgbClr val="FF0000"/>
                </a:solidFill>
                <a:effectLst/>
                <a:latin typeface="gilroy"/>
              </a:rPr>
              <a:t>odnosi</a:t>
            </a:r>
            <a:r>
              <a:rPr lang="en-US" sz="2800" b="0" i="1" dirty="0">
                <a:solidFill>
                  <a:srgbClr val="FF0000"/>
                </a:solidFill>
                <a:effectLst/>
                <a:latin typeface="gilroy"/>
              </a:rPr>
              <a:t>, </a:t>
            </a:r>
            <a:r>
              <a:rPr lang="en-US" sz="2800" b="0" i="1" dirty="0" err="1">
                <a:solidFill>
                  <a:srgbClr val="FF0000"/>
                </a:solidFill>
                <a:effectLst/>
                <a:latin typeface="gilroy"/>
              </a:rPr>
              <a:t>nerepresivna</a:t>
            </a:r>
            <a:r>
              <a:rPr lang="en-US" sz="2800" b="0" i="1" dirty="0">
                <a:solidFill>
                  <a:srgbClr val="FF0000"/>
                </a:solidFill>
                <a:effectLst/>
                <a:latin typeface="gilroy"/>
              </a:rPr>
              <a:t> </a:t>
            </a:r>
            <a:r>
              <a:rPr lang="en-US" sz="2800" b="0" i="1" dirty="0" err="1">
                <a:solidFill>
                  <a:srgbClr val="FF0000"/>
                </a:solidFill>
                <a:effectLst/>
                <a:latin typeface="gilroy"/>
              </a:rPr>
              <a:t>komunikacija</a:t>
            </a:r>
            <a:r>
              <a:rPr lang="en-US" sz="2800" b="0" i="1" dirty="0">
                <a:solidFill>
                  <a:srgbClr val="FF0000"/>
                </a:solidFill>
                <a:effectLst/>
                <a:latin typeface="gilroy"/>
              </a:rPr>
              <a:t>, </a:t>
            </a:r>
            <a:r>
              <a:rPr lang="en-US" sz="2800" b="0" i="1" dirty="0" err="1">
                <a:solidFill>
                  <a:srgbClr val="FF0000"/>
                </a:solidFill>
                <a:effectLst/>
                <a:latin typeface="gilroy"/>
              </a:rPr>
              <a:t>ravnopravni</a:t>
            </a:r>
            <a:r>
              <a:rPr lang="en-US" sz="2800" b="0" i="1" dirty="0">
                <a:solidFill>
                  <a:srgbClr val="FF0000"/>
                </a:solidFill>
                <a:effectLst/>
                <a:latin typeface="gilroy"/>
              </a:rPr>
              <a:t> </a:t>
            </a:r>
            <a:r>
              <a:rPr lang="en-US" sz="2800" b="0" i="1" dirty="0" err="1">
                <a:solidFill>
                  <a:srgbClr val="FF0000"/>
                </a:solidFill>
                <a:effectLst/>
                <a:latin typeface="gilroy"/>
              </a:rPr>
              <a:t>odnosi</a:t>
            </a:r>
            <a:r>
              <a:rPr lang="en-US" sz="2800" b="0" i="1" dirty="0">
                <a:solidFill>
                  <a:srgbClr val="FF0000"/>
                </a:solidFill>
                <a:effectLst/>
                <a:latin typeface="gilroy"/>
              </a:rPr>
              <a:t>, </a:t>
            </a:r>
            <a:r>
              <a:rPr lang="en-US" sz="2800" b="0" i="1" dirty="0" err="1">
                <a:solidFill>
                  <a:srgbClr val="FF0000"/>
                </a:solidFill>
                <a:effectLst/>
                <a:latin typeface="gilroy"/>
              </a:rPr>
              <a:t>prijateljstvo</a:t>
            </a:r>
            <a:r>
              <a:rPr lang="en-US" sz="2800" b="0" i="1" dirty="0">
                <a:solidFill>
                  <a:srgbClr val="FF0000"/>
                </a:solidFill>
                <a:effectLst/>
                <a:latin typeface="gilroy"/>
              </a:rPr>
              <a:t> </a:t>
            </a:r>
            <a:r>
              <a:rPr lang="en-US" sz="2800" b="0" i="1" dirty="0" err="1">
                <a:solidFill>
                  <a:srgbClr val="FF0000"/>
                </a:solidFill>
                <a:effectLst/>
                <a:latin typeface="gilroy"/>
              </a:rPr>
              <a:t>sa</a:t>
            </a:r>
            <a:r>
              <a:rPr lang="en-US" sz="2800" b="0" i="1" dirty="0">
                <a:solidFill>
                  <a:srgbClr val="FF0000"/>
                </a:solidFill>
                <a:effectLst/>
                <a:latin typeface="gilroy"/>
              </a:rPr>
              <a:t> decom</a:t>
            </a:r>
            <a:r>
              <a:rPr lang="en-US" b="0" i="1" dirty="0">
                <a:solidFill>
                  <a:srgbClr val="FF0000"/>
                </a:solidFill>
                <a:effectLst/>
                <a:latin typeface="gilroy"/>
              </a:rPr>
              <a:t>.</a:t>
            </a:r>
            <a:endParaRPr lang="en-US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871881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3577B-C315-1188-22D6-6960DD28F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Igre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E8BE35-A123-CF0E-B4C6-9A866919DA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Deca </a:t>
            </a:r>
            <a:r>
              <a:rPr lang="en-US" dirty="0" err="1"/>
              <a:t>predškolskog</a:t>
            </a:r>
            <a:r>
              <a:rPr lang="en-US" dirty="0"/>
              <a:t> </a:t>
            </a:r>
            <a:r>
              <a:rPr lang="en-US" dirty="0" err="1"/>
              <a:t>uzrasta</a:t>
            </a:r>
            <a:r>
              <a:rPr lang="en-US" dirty="0"/>
              <a:t> se </a:t>
            </a:r>
            <a:r>
              <a:rPr lang="en-US" dirty="0" err="1"/>
              <a:t>igraju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uživaju</a:t>
            </a:r>
            <a:r>
              <a:rPr lang="en-US" dirty="0"/>
              <a:t> u </a:t>
            </a:r>
            <a:r>
              <a:rPr lang="en-US" dirty="0" err="1"/>
              <a:t>igri</a:t>
            </a:r>
            <a:r>
              <a:rPr lang="en-US" dirty="0"/>
              <a:t>.</a:t>
            </a:r>
          </a:p>
          <a:p>
            <a:r>
              <a:rPr lang="en-US" dirty="0"/>
              <a:t> </a:t>
            </a:r>
            <a:r>
              <a:rPr lang="en-US" dirty="0" err="1"/>
              <a:t>Igra</a:t>
            </a:r>
            <a:r>
              <a:rPr lang="en-US" dirty="0"/>
              <a:t> je </a:t>
            </a:r>
            <a:r>
              <a:rPr lang="en-US" dirty="0" err="1"/>
              <a:t>važna</a:t>
            </a:r>
            <a:r>
              <a:rPr lang="en-US" dirty="0"/>
              <a:t> za </a:t>
            </a:r>
            <a:r>
              <a:rPr lang="en-US" dirty="0" err="1"/>
              <a:t>decu</a:t>
            </a:r>
            <a:r>
              <a:rPr lang="en-US" dirty="0"/>
              <a:t> ne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zato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u </a:t>
            </a:r>
            <a:r>
              <a:rPr lang="en-US" dirty="0" err="1"/>
              <a:t>njoj</a:t>
            </a:r>
            <a:r>
              <a:rPr lang="en-US" dirty="0"/>
              <a:t> </a:t>
            </a:r>
            <a:r>
              <a:rPr lang="en-US" dirty="0" err="1"/>
              <a:t>toliko</a:t>
            </a:r>
            <a:r>
              <a:rPr lang="en-US" dirty="0"/>
              <a:t> </a:t>
            </a:r>
            <a:r>
              <a:rPr lang="en-US" dirty="0" err="1"/>
              <a:t>uživaju</a:t>
            </a:r>
            <a:r>
              <a:rPr lang="en-US" dirty="0"/>
              <a:t>, </a:t>
            </a:r>
            <a:r>
              <a:rPr lang="en-US" dirty="0" err="1"/>
              <a:t>vec</a:t>
            </a:r>
            <a:r>
              <a:rPr lang="en-US" dirty="0"/>
              <a:t>́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zato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igra</a:t>
            </a:r>
            <a:r>
              <a:rPr lang="en-US" dirty="0"/>
              <a:t> </a:t>
            </a:r>
            <a:r>
              <a:rPr lang="en-US" dirty="0" err="1"/>
              <a:t>važnu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u </a:t>
            </a:r>
            <a:r>
              <a:rPr lang="en-US" dirty="0" err="1"/>
              <a:t>promociji</a:t>
            </a:r>
            <a:r>
              <a:rPr lang="en-US" dirty="0"/>
              <a:t> </a:t>
            </a:r>
            <a:r>
              <a:rPr lang="en-US" dirty="0" err="1"/>
              <a:t>društvenog</a:t>
            </a:r>
            <a:r>
              <a:rPr lang="en-US" dirty="0"/>
              <a:t>, </a:t>
            </a:r>
            <a:r>
              <a:rPr lang="en-US" dirty="0" err="1"/>
              <a:t>emotivnog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kognitivnog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.</a:t>
            </a:r>
          </a:p>
          <a:p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igre</a:t>
            </a:r>
            <a:r>
              <a:rPr lang="en-US" dirty="0"/>
              <a:t> </a:t>
            </a:r>
            <a:r>
              <a:rPr lang="en-US" dirty="0" err="1"/>
              <a:t>deca</a:t>
            </a:r>
            <a:r>
              <a:rPr lang="en-US" dirty="0"/>
              <a:t> </a:t>
            </a:r>
            <a:r>
              <a:rPr lang="en-US" dirty="0" err="1"/>
              <a:t>uče</a:t>
            </a:r>
            <a:r>
              <a:rPr lang="en-US" dirty="0"/>
              <a:t> </a:t>
            </a:r>
            <a:r>
              <a:rPr lang="en-US" dirty="0" err="1"/>
              <a:t>veštine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pomažu</a:t>
            </a:r>
            <a:r>
              <a:rPr lang="en-US" dirty="0"/>
              <a:t> u </a:t>
            </a:r>
            <a:r>
              <a:rPr lang="en-US" dirty="0" err="1"/>
              <a:t>interakciji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drugom</a:t>
            </a:r>
            <a:r>
              <a:rPr lang="en-US" dirty="0"/>
              <a:t> decom.</a:t>
            </a:r>
          </a:p>
        </p:txBody>
      </p:sp>
    </p:spTree>
    <p:extLst>
      <p:ext uri="{BB962C8B-B14F-4D97-AF65-F5344CB8AC3E}">
        <p14:creationId xmlns:p14="http://schemas.microsoft.com/office/powerpoint/2010/main" val="15302059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DFE9C-39F6-9642-A939-35150D577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Igre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DD0AA6-1793-9BD7-7A41-39CB8C98F1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Neke</a:t>
            </a:r>
            <a:r>
              <a:rPr lang="en-US" dirty="0"/>
              <a:t> od </a:t>
            </a:r>
            <a:r>
              <a:rPr lang="en-US" dirty="0" err="1"/>
              <a:t>socijalnih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igre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razvijanje</a:t>
            </a:r>
            <a:r>
              <a:rPr lang="en-US" dirty="0"/>
              <a:t> </a:t>
            </a:r>
            <a:r>
              <a:rPr lang="en-US" dirty="0" err="1"/>
              <a:t>empatije</a:t>
            </a:r>
            <a:r>
              <a:rPr lang="en-US" dirty="0"/>
              <a:t>, </a:t>
            </a:r>
            <a:r>
              <a:rPr lang="en-US" dirty="0" err="1"/>
              <a:t>saosećanja</a:t>
            </a:r>
            <a:r>
              <a:rPr lang="en-US" dirty="0"/>
              <a:t>, </a:t>
            </a:r>
            <a:r>
              <a:rPr lang="en-US" dirty="0" err="1"/>
              <a:t>pružanje</a:t>
            </a:r>
            <a:r>
              <a:rPr lang="en-US" dirty="0"/>
              <a:t> </a:t>
            </a:r>
            <a:r>
              <a:rPr lang="en-US" dirty="0" err="1"/>
              <a:t>mogućnosti</a:t>
            </a:r>
            <a:r>
              <a:rPr lang="en-US" dirty="0"/>
              <a:t> </a:t>
            </a:r>
            <a:r>
              <a:rPr lang="en-US" dirty="0" err="1"/>
              <a:t>izbora</a:t>
            </a:r>
            <a:r>
              <a:rPr lang="en-US" dirty="0"/>
              <a:t>,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neverbalnih</a:t>
            </a:r>
            <a:r>
              <a:rPr lang="en-US" dirty="0"/>
              <a:t> </a:t>
            </a:r>
            <a:r>
              <a:rPr lang="en-US" dirty="0" err="1"/>
              <a:t>veština</a:t>
            </a:r>
            <a:r>
              <a:rPr lang="en-US" dirty="0"/>
              <a:t>, </a:t>
            </a:r>
            <a:r>
              <a:rPr lang="en-US" dirty="0" err="1"/>
              <a:t>pažnje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istrajnosti</a:t>
            </a:r>
            <a:r>
              <a:rPr lang="en-US" dirty="0"/>
              <a:t> .</a:t>
            </a:r>
          </a:p>
          <a:p>
            <a:r>
              <a:rPr lang="en-US" dirty="0"/>
              <a:t>Sa </a:t>
            </a:r>
            <a:r>
              <a:rPr lang="en-US" dirty="0" err="1"/>
              <a:t>odrastanjem,deca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učestvuju</a:t>
            </a:r>
            <a:r>
              <a:rPr lang="en-US" dirty="0"/>
              <a:t> u </a:t>
            </a:r>
            <a:r>
              <a:rPr lang="en-US" dirty="0" err="1"/>
              <a:t>kooperativnoj</a:t>
            </a:r>
            <a:r>
              <a:rPr lang="en-US" dirty="0"/>
              <a:t> </a:t>
            </a:r>
            <a:r>
              <a:rPr lang="en-US" dirty="0" err="1"/>
              <a:t>igri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dvoje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dece</a:t>
            </a:r>
            <a:r>
              <a:rPr lang="en-US" dirty="0"/>
              <a:t>,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dodeljenim</a:t>
            </a:r>
            <a:r>
              <a:rPr lang="en-US" dirty="0"/>
              <a:t> </a:t>
            </a:r>
            <a:r>
              <a:rPr lang="en-US" dirty="0" err="1"/>
              <a:t>ulogama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zajedničkim</a:t>
            </a:r>
            <a:r>
              <a:rPr lang="en-US" dirty="0"/>
              <a:t> </a:t>
            </a:r>
            <a:r>
              <a:rPr lang="en-US" dirty="0" err="1"/>
              <a:t>ciljem</a:t>
            </a:r>
            <a:r>
              <a:rPr lang="en-US" dirty="0"/>
              <a:t>.</a:t>
            </a:r>
          </a:p>
          <a:p>
            <a:r>
              <a:rPr lang="en-US" dirty="0" err="1"/>
              <a:t>Kooperativna</a:t>
            </a:r>
            <a:r>
              <a:rPr lang="en-US" dirty="0"/>
              <a:t> </a:t>
            </a:r>
            <a:r>
              <a:rPr lang="en-US" dirty="0" err="1"/>
              <a:t>igra</a:t>
            </a:r>
            <a:r>
              <a:rPr lang="en-US" dirty="0"/>
              <a:t> je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važna</a:t>
            </a:r>
            <a:r>
              <a:rPr lang="en-US" dirty="0"/>
              <a:t>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omogućava</a:t>
            </a:r>
            <a:r>
              <a:rPr lang="en-US" dirty="0"/>
              <a:t> </a:t>
            </a:r>
            <a:r>
              <a:rPr lang="en-US" dirty="0" err="1"/>
              <a:t>deci</a:t>
            </a:r>
            <a:r>
              <a:rPr lang="en-US" dirty="0"/>
              <a:t> da </a:t>
            </a:r>
            <a:r>
              <a:rPr lang="en-US" dirty="0" err="1"/>
              <a:t>nauče</a:t>
            </a:r>
            <a:r>
              <a:rPr lang="en-US" dirty="0"/>
              <a:t> </a:t>
            </a:r>
            <a:r>
              <a:rPr lang="en-US" dirty="0" err="1"/>
              <a:t>socijalna</a:t>
            </a:r>
            <a:r>
              <a:rPr lang="en-US" dirty="0"/>
              <a:t> </a:t>
            </a:r>
            <a:r>
              <a:rPr lang="en-US" dirty="0" err="1"/>
              <a:t>pravila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deljenje</a:t>
            </a:r>
            <a:r>
              <a:rPr lang="en-US" dirty="0"/>
              <a:t>, </a:t>
            </a:r>
            <a:r>
              <a:rPr lang="en-US" dirty="0" err="1"/>
              <a:t>saradnja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rešavanje</a:t>
            </a:r>
            <a:r>
              <a:rPr lang="en-US" dirty="0"/>
              <a:t> </a:t>
            </a:r>
            <a:r>
              <a:rPr lang="en-US" dirty="0" err="1"/>
              <a:t>sukoba</a:t>
            </a:r>
            <a:r>
              <a:rPr lang="en-US" dirty="0"/>
              <a:t>.</a:t>
            </a:r>
          </a:p>
          <a:p>
            <a:r>
              <a:rPr lang="en-US" dirty="0" err="1"/>
              <a:t>Kooperativna</a:t>
            </a:r>
            <a:r>
              <a:rPr lang="en-US" dirty="0"/>
              <a:t> </a:t>
            </a:r>
            <a:r>
              <a:rPr lang="en-US" dirty="0" err="1"/>
              <a:t>igra</a:t>
            </a:r>
            <a:r>
              <a:rPr lang="en-US" dirty="0"/>
              <a:t> </a:t>
            </a:r>
            <a:r>
              <a:rPr lang="en-US" dirty="0" err="1"/>
              <a:t>vodi</a:t>
            </a:r>
            <a:r>
              <a:rPr lang="en-US" dirty="0"/>
              <a:t> ka </a:t>
            </a:r>
            <a:r>
              <a:rPr lang="en-US" dirty="0" err="1"/>
              <a:t>rayvijanju</a:t>
            </a:r>
            <a:r>
              <a:rPr lang="en-US" dirty="0"/>
              <a:t> </a:t>
            </a:r>
            <a:r>
              <a:rPr lang="en-US" dirty="0" err="1"/>
              <a:t>prijateljstva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4991244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728D8-EBDB-E667-5416-E0F560812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Socijalno</a:t>
            </a:r>
            <a:r>
              <a:rPr lang="en-US" dirty="0"/>
              <a:t> </a:t>
            </a:r>
            <a:r>
              <a:rPr lang="en-US" dirty="0" err="1"/>
              <a:t>dramska</a:t>
            </a:r>
            <a:r>
              <a:rPr lang="en-US" dirty="0"/>
              <a:t> </a:t>
            </a:r>
            <a:r>
              <a:rPr lang="en-US" dirty="0" err="1"/>
              <a:t>igra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37BC3-3F9D-F263-AD98-AE3AFC3A1B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Socijalno-dramska</a:t>
            </a:r>
            <a:r>
              <a:rPr lang="en-US" dirty="0"/>
              <a:t> </a:t>
            </a:r>
            <a:r>
              <a:rPr lang="en-US" dirty="0" err="1"/>
              <a:t>igra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igra</a:t>
            </a:r>
            <a:r>
              <a:rPr lang="en-US" dirty="0"/>
              <a:t> </a:t>
            </a:r>
            <a:r>
              <a:rPr lang="en-US" dirty="0" err="1"/>
              <a:t>pretvaranja</a:t>
            </a:r>
            <a:r>
              <a:rPr lang="en-US" dirty="0"/>
              <a:t> je </a:t>
            </a:r>
            <a:r>
              <a:rPr lang="en-US" dirty="0" err="1"/>
              <a:t>kooperativna</a:t>
            </a:r>
            <a:r>
              <a:rPr lang="en-US" dirty="0"/>
              <a:t> </a:t>
            </a:r>
            <a:r>
              <a:rPr lang="en-US" dirty="0" err="1"/>
              <a:t>igra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čini</a:t>
            </a:r>
            <a:r>
              <a:rPr lang="en-US" dirty="0"/>
              <a:t> </a:t>
            </a:r>
            <a:r>
              <a:rPr lang="en-US" dirty="0" err="1"/>
              <a:t>oko</a:t>
            </a:r>
            <a:r>
              <a:rPr lang="en-US" dirty="0"/>
              <a:t> </a:t>
            </a:r>
            <a:r>
              <a:rPr lang="en-US" dirty="0" err="1"/>
              <a:t>dve</a:t>
            </a:r>
            <a:r>
              <a:rPr lang="en-US" dirty="0"/>
              <a:t> </a:t>
            </a:r>
            <a:r>
              <a:rPr lang="en-US" dirty="0" err="1"/>
              <a:t>trećine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glumačkih</a:t>
            </a:r>
            <a:r>
              <a:rPr lang="en-US" dirty="0"/>
              <a:t> </a:t>
            </a:r>
            <a:r>
              <a:rPr lang="en-US" dirty="0" err="1"/>
              <a:t>igara</a:t>
            </a:r>
            <a:r>
              <a:rPr lang="en-US" dirty="0"/>
              <a:t> </a:t>
            </a:r>
            <a:r>
              <a:rPr lang="en-US" dirty="0" err="1"/>
              <a:t>predškolske</a:t>
            </a:r>
            <a:r>
              <a:rPr lang="en-US" dirty="0"/>
              <a:t> </a:t>
            </a:r>
            <a:r>
              <a:rPr lang="en-US" dirty="0" err="1"/>
              <a:t>deca</a:t>
            </a:r>
            <a:r>
              <a:rPr lang="en-US" dirty="0"/>
              <a:t>. </a:t>
            </a:r>
          </a:p>
          <a:p>
            <a:r>
              <a:rPr lang="en-US" dirty="0" err="1"/>
              <a:t>Socijalno-dramska</a:t>
            </a:r>
            <a:r>
              <a:rPr lang="en-US" dirty="0"/>
              <a:t> </a:t>
            </a:r>
            <a:r>
              <a:rPr lang="en-US" dirty="0" err="1"/>
              <a:t>igra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sredstvo</a:t>
            </a:r>
            <a:r>
              <a:rPr lang="en-US" dirty="0"/>
              <a:t> za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dečijih</a:t>
            </a:r>
            <a:r>
              <a:rPr lang="en-US" dirty="0"/>
              <a:t> socio-</a:t>
            </a:r>
            <a:r>
              <a:rPr lang="en-US" dirty="0" err="1"/>
              <a:t>emocionalnih</a:t>
            </a:r>
            <a:r>
              <a:rPr lang="en-US" dirty="0"/>
              <a:t> </a:t>
            </a:r>
            <a:r>
              <a:rPr lang="en-US" dirty="0" err="1"/>
              <a:t>veština</a:t>
            </a:r>
            <a:r>
              <a:rPr lang="en-US" dirty="0"/>
              <a:t>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zahteva</a:t>
            </a:r>
            <a:r>
              <a:rPr lang="en-US" dirty="0"/>
              <a:t> </a:t>
            </a:r>
            <a:r>
              <a:rPr lang="en-US" dirty="0" err="1"/>
              <a:t>refleksiju</a:t>
            </a:r>
            <a:r>
              <a:rPr lang="en-US" dirty="0"/>
              <a:t>, </a:t>
            </a:r>
            <a:r>
              <a:rPr lang="en-US" dirty="0" err="1"/>
              <a:t>empatiju</a:t>
            </a:r>
            <a:r>
              <a:rPr lang="en-US" dirty="0"/>
              <a:t>, </a:t>
            </a:r>
            <a:r>
              <a:rPr lang="en-US" dirty="0" err="1"/>
              <a:t>emocionalno</a:t>
            </a:r>
            <a:r>
              <a:rPr lang="en-US" dirty="0"/>
              <a:t> </a:t>
            </a:r>
            <a:r>
              <a:rPr lang="en-US" dirty="0" err="1"/>
              <a:t>razumevanje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regulaciju</a:t>
            </a:r>
            <a:r>
              <a:rPr lang="en-US" dirty="0"/>
              <a:t>.</a:t>
            </a:r>
          </a:p>
          <a:p>
            <a:r>
              <a:rPr lang="en-US" dirty="0" err="1"/>
              <a:t>Igra</a:t>
            </a:r>
            <a:r>
              <a:rPr lang="en-US" dirty="0"/>
              <a:t> </a:t>
            </a:r>
            <a:r>
              <a:rPr lang="en-US" dirty="0" err="1"/>
              <a:t>pretvaranja</a:t>
            </a:r>
            <a:r>
              <a:rPr lang="en-US" dirty="0"/>
              <a:t> </a:t>
            </a:r>
            <a:r>
              <a:rPr lang="en-US" dirty="0" err="1"/>
              <a:t>pruža</a:t>
            </a:r>
            <a:r>
              <a:rPr lang="en-US" dirty="0"/>
              <a:t> </a:t>
            </a:r>
            <a:r>
              <a:rPr lang="en-US" dirty="0" err="1"/>
              <a:t>deci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</a:t>
            </a:r>
            <a:r>
              <a:rPr lang="en-US" dirty="0" err="1"/>
              <a:t>vežbanja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sagledavanja</a:t>
            </a:r>
            <a:r>
              <a:rPr lang="en-US" dirty="0"/>
              <a:t> </a:t>
            </a:r>
            <a:r>
              <a:rPr lang="en-US" dirty="0" err="1"/>
              <a:t>perspektive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povezuje</a:t>
            </a:r>
            <a:r>
              <a:rPr lang="en-US" dirty="0"/>
              <a:t> se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detetovim</a:t>
            </a:r>
            <a:r>
              <a:rPr lang="en-US" dirty="0"/>
              <a:t> </a:t>
            </a:r>
            <a:r>
              <a:rPr lang="en-US" dirty="0" err="1"/>
              <a:t>razumevanjem</a:t>
            </a:r>
            <a:r>
              <a:rPr lang="en-US" dirty="0"/>
              <a:t> </a:t>
            </a:r>
            <a:r>
              <a:rPr lang="en-US" dirty="0" err="1"/>
              <a:t>emocija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visokom</a:t>
            </a:r>
            <a:r>
              <a:rPr lang="en-US" dirty="0"/>
              <a:t> </a:t>
            </a:r>
            <a:r>
              <a:rPr lang="en-US" dirty="0" err="1"/>
              <a:t>emocionalnom</a:t>
            </a:r>
            <a:r>
              <a:rPr lang="en-US" dirty="0"/>
              <a:t> </a:t>
            </a:r>
            <a:r>
              <a:rPr lang="en-US" dirty="0" err="1"/>
              <a:t>regulacijom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kompetencijom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0817241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20F03-5245-B5AD-3E78-3A0FF4BDC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Igre</a:t>
            </a:r>
            <a:r>
              <a:rPr lang="en-US" dirty="0"/>
              <a:t> </a:t>
            </a:r>
            <a:r>
              <a:rPr lang="en-US" dirty="0" err="1"/>
              <a:t>uloga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socijalno</a:t>
            </a:r>
            <a:r>
              <a:rPr lang="en-US" dirty="0"/>
              <a:t> </a:t>
            </a:r>
            <a:r>
              <a:rPr lang="en-US" dirty="0" err="1"/>
              <a:t>dramske</a:t>
            </a:r>
            <a:r>
              <a:rPr lang="en-US" dirty="0"/>
              <a:t> </a:t>
            </a:r>
            <a:r>
              <a:rPr lang="en-US" dirty="0" err="1"/>
              <a:t>igre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961EEE-03FF-2E54-7190-6E60280AED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Igre</a:t>
            </a:r>
            <a:r>
              <a:rPr lang="en-US" dirty="0"/>
              <a:t> </a:t>
            </a:r>
            <a:r>
              <a:rPr lang="en-US" dirty="0" err="1"/>
              <a:t>uloga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socijalno</a:t>
            </a:r>
            <a:r>
              <a:rPr lang="en-US" dirty="0"/>
              <a:t> </a:t>
            </a:r>
            <a:r>
              <a:rPr lang="en-US" dirty="0" err="1"/>
              <a:t>dramske</a:t>
            </a:r>
            <a:r>
              <a:rPr lang="en-US" dirty="0"/>
              <a:t> </a:t>
            </a:r>
            <a:r>
              <a:rPr lang="en-US" dirty="0" err="1"/>
              <a:t>igre</a:t>
            </a:r>
            <a:r>
              <a:rPr lang="en-US" dirty="0"/>
              <a:t> od </a:t>
            </a:r>
            <a:r>
              <a:rPr lang="en-US" dirty="0" err="1"/>
              <a:t>ključnog</a:t>
            </a:r>
            <a:r>
              <a:rPr lang="en-US" dirty="0"/>
              <a:t> </a:t>
            </a:r>
            <a:r>
              <a:rPr lang="en-US" dirty="0" err="1"/>
              <a:t>značaja</a:t>
            </a:r>
            <a:r>
              <a:rPr lang="en-US" dirty="0"/>
              <a:t> za </a:t>
            </a:r>
            <a:r>
              <a:rPr lang="en-US" dirty="0" err="1"/>
              <a:t>socijalni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deteta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njih</a:t>
            </a:r>
            <a:r>
              <a:rPr lang="en-US" dirty="0"/>
              <a:t> </a:t>
            </a:r>
            <a:r>
              <a:rPr lang="en-US" dirty="0" err="1"/>
              <a:t>deca</a:t>
            </a:r>
            <a:r>
              <a:rPr lang="en-US" dirty="0"/>
              <a:t> </a:t>
            </a:r>
            <a:r>
              <a:rPr lang="en-US" dirty="0" err="1"/>
              <a:t>usvajaju</a:t>
            </a:r>
            <a:r>
              <a:rPr lang="en-US" dirty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uloge</a:t>
            </a:r>
            <a:r>
              <a:rPr lang="en-US" dirty="0"/>
              <a:t>, </a:t>
            </a:r>
            <a:r>
              <a:rPr lang="en-US" dirty="0" err="1"/>
              <a:t>pravila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obrasce</a:t>
            </a:r>
            <a:r>
              <a:rPr lang="en-US" dirty="0"/>
              <a:t> </a:t>
            </a:r>
            <a:r>
              <a:rPr lang="en-US" dirty="0" err="1"/>
              <a:t>ponašanja</a:t>
            </a:r>
            <a:r>
              <a:rPr lang="en-US" dirty="0"/>
              <a:t> u </a:t>
            </a:r>
            <a:r>
              <a:rPr lang="en-US" dirty="0" err="1"/>
              <a:t>društvu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6797174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B51D2-9F25-9113-C9FE-C5CB309F9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Zaklju</a:t>
            </a:r>
            <a:r>
              <a:rPr lang="sr-Latn-RS" dirty="0"/>
              <a:t>č</a:t>
            </a:r>
            <a:r>
              <a:rPr lang="en-US" dirty="0" err="1"/>
              <a:t>ak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DEC1A-1838-092F-6ABF-0116097082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Da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bismo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se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povezali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sa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detetom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i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uspešno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ostvarili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komunikaciju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potrebno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je da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razumemo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šta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dete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misli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i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oseća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, a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naša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sposobnost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da se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uskladimo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i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regaujemo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u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skladu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sa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detetovim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potrebama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jesu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temelj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za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izgradnju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dobrog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odnosa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.</a:t>
            </a:r>
            <a:endParaRPr lang="sr-Latn-RS" b="0" i="0" dirty="0">
              <a:solidFill>
                <a:srgbClr val="0E191F"/>
              </a:solidFill>
              <a:effectLst/>
              <a:latin typeface="Merriweather Sans" pitchFamily="2" charset="0"/>
            </a:endParaRPr>
          </a:p>
          <a:p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Spoznajna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interakcija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je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trenutak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zajedničke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pažnje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,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gde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odras</a:t>
            </a:r>
            <a:r>
              <a:rPr lang="sr-Latn-R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l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a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osoba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pokazuje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intresovanje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za ono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što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je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dete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primetilo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/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zapazilo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i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to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dodatno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opisuje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i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objašnjava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kroz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ono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što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dete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radi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i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doživaljava</a:t>
            </a:r>
            <a:r>
              <a:rPr lang="en-US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62726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D3F84-93AA-8FE3-31EE-7F708645A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Zaključak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73D127-E94C-28DA-5EC8-06565710B0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Zajedničko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učenje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ima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najvećeg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uticaja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na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dalji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razvoj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. </a:t>
            </a:r>
            <a:endParaRPr lang="sr-Latn-RS" sz="2000" b="0" i="0" dirty="0">
              <a:solidFill>
                <a:srgbClr val="0E191F"/>
              </a:solidFill>
              <a:effectLst/>
              <a:latin typeface="Merriweather Sans" pitchFamily="2" charset="0"/>
            </a:endParaRPr>
          </a:p>
          <a:p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Svakodnevne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situacije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, </a:t>
            </a:r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trenutne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situacije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, u </a:t>
            </a:r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kojim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se </a:t>
            </a:r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dete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nalazi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jesu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one </a:t>
            </a:r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koje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bi </a:t>
            </a:r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trebalo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iskoristiti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za </a:t>
            </a:r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uspostavljanje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spoznajne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interakcije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9623458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0B80A-7C53-666B-3A14-A18EA48AE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Zaključak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CED9E-BB95-56DD-3B42-5CEEE84CA9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Deca </a:t>
            </a:r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su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po </a:t>
            </a:r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prirodi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radoznala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i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imaju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potrebu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da </a:t>
            </a:r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istražuju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, </a:t>
            </a:r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ali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i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da </a:t>
            </a:r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razumeju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svet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oko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sebe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. </a:t>
            </a:r>
            <a:endParaRPr lang="sr-Latn-RS" sz="2000" b="0" i="0" dirty="0">
              <a:solidFill>
                <a:srgbClr val="0E191F"/>
              </a:solidFill>
              <a:effectLst/>
              <a:latin typeface="Merriweather Sans" pitchFamily="2" charset="0"/>
            </a:endParaRPr>
          </a:p>
          <a:p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Bliske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osobe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su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najbolja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podrška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u tome, one </a:t>
            </a:r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pomažu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detetu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iskuse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, </a:t>
            </a:r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ali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i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da </a:t>
            </a:r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daju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smisao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tome </a:t>
            </a:r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šta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dete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 </a:t>
            </a:r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radi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, </a:t>
            </a:r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vidi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, </a:t>
            </a:r>
            <a:r>
              <a:rPr lang="en-US" sz="2000" b="0" i="0" dirty="0" err="1">
                <a:solidFill>
                  <a:srgbClr val="0E191F"/>
                </a:solidFill>
                <a:effectLst/>
                <a:latin typeface="Merriweather Sans" pitchFamily="2" charset="0"/>
              </a:rPr>
              <a:t>oseća</a:t>
            </a:r>
            <a:r>
              <a:rPr lang="en-US" sz="2000" b="0" i="0" dirty="0">
                <a:solidFill>
                  <a:srgbClr val="0E191F"/>
                </a:solidFill>
                <a:effectLst/>
                <a:latin typeface="Merriweather Sans" pitchFamily="2" charset="0"/>
              </a:rPr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8124301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3DCE92-7FA3-0BAD-3FD0-E193D9FD74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sz="4000" dirty="0"/>
              <a:t>KRAJ!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269030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7D3A7-9BC6-4C28-4886-86A09C659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 err="1">
                <a:effectLst/>
                <a:latin typeface="gilroy"/>
              </a:rPr>
              <a:t>Partnerski</a:t>
            </a:r>
            <a:r>
              <a:rPr lang="en-US" b="0" i="0" dirty="0">
                <a:effectLst/>
                <a:latin typeface="gilroy"/>
              </a:rPr>
              <a:t> </a:t>
            </a:r>
            <a:r>
              <a:rPr lang="en-US" b="0" i="0" dirty="0" err="1">
                <a:effectLst/>
                <a:latin typeface="gilroy"/>
              </a:rPr>
              <a:t>odnos</a:t>
            </a:r>
            <a:r>
              <a:rPr lang="en-US" b="0" i="0" dirty="0">
                <a:effectLst/>
                <a:latin typeface="gilroy"/>
              </a:rPr>
              <a:t>, </a:t>
            </a:r>
            <a:r>
              <a:rPr lang="en-US" b="0" i="0" dirty="0" err="1">
                <a:effectLst/>
                <a:latin typeface="gilroy"/>
              </a:rPr>
              <a:t>tj</a:t>
            </a:r>
            <a:r>
              <a:rPr lang="en-US" b="0" i="0" dirty="0">
                <a:effectLst/>
                <a:latin typeface="gilroy"/>
              </a:rPr>
              <a:t>. </a:t>
            </a:r>
            <a:r>
              <a:rPr lang="en-US" b="0" i="0" dirty="0" err="1">
                <a:effectLst/>
                <a:latin typeface="gilroy"/>
              </a:rPr>
              <a:t>odnos</a:t>
            </a:r>
            <a:r>
              <a:rPr lang="en-US" b="0" i="0" dirty="0">
                <a:effectLst/>
                <a:latin typeface="gilroy"/>
              </a:rPr>
              <a:t> </a:t>
            </a:r>
            <a:r>
              <a:rPr lang="en-US" b="0" i="0" dirty="0" err="1">
                <a:effectLst/>
                <a:latin typeface="gilroy"/>
              </a:rPr>
              <a:t>dete-odrasli</a:t>
            </a:r>
            <a:r>
              <a:rPr lang="en-US" b="0" i="0" dirty="0">
                <a:effectLst/>
                <a:latin typeface="gilroy"/>
              </a:rPr>
              <a:t> </a:t>
            </a:r>
            <a:r>
              <a:rPr lang="en-US" b="0" i="0" dirty="0" err="1">
                <a:effectLst/>
                <a:latin typeface="gilroy"/>
              </a:rPr>
              <a:t>može</a:t>
            </a:r>
            <a:r>
              <a:rPr lang="en-US" b="0" i="0" dirty="0">
                <a:effectLst/>
                <a:latin typeface="gilroy"/>
              </a:rPr>
              <a:t> </a:t>
            </a:r>
            <a:r>
              <a:rPr lang="en-US" b="0" i="0" dirty="0" err="1">
                <a:effectLst/>
                <a:latin typeface="gilroy"/>
              </a:rPr>
              <a:t>imati</a:t>
            </a:r>
            <a:r>
              <a:rPr lang="en-US" b="0" i="0" dirty="0">
                <a:effectLst/>
                <a:latin typeface="gilroy"/>
              </a:rPr>
              <a:t> </a:t>
            </a:r>
            <a:r>
              <a:rPr lang="en-US" b="0" i="0" dirty="0" err="1">
                <a:effectLst/>
                <a:latin typeface="gilroy"/>
              </a:rPr>
              <a:t>sledeće</a:t>
            </a:r>
            <a:r>
              <a:rPr lang="en-US" b="0" i="0" dirty="0">
                <a:effectLst/>
                <a:latin typeface="gilroy"/>
              </a:rPr>
              <a:t> </a:t>
            </a:r>
            <a:r>
              <a:rPr lang="en-US" b="0" i="0" dirty="0" err="1">
                <a:effectLst/>
                <a:latin typeface="gilroy"/>
              </a:rPr>
              <a:t>kategorije</a:t>
            </a:r>
            <a:r>
              <a:rPr lang="en-US" b="0" i="0" dirty="0">
                <a:effectLst/>
                <a:latin typeface="gilroy"/>
              </a:rPr>
              <a:t>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9D50C8-4687-7E90-6B2E-E6BA712B1C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i="0" dirty="0" err="1">
                <a:solidFill>
                  <a:srgbClr val="FF0000"/>
                </a:solidFill>
                <a:effectLst/>
                <a:latin typeface="gilroy"/>
              </a:rPr>
              <a:t>Kompententost</a:t>
            </a:r>
            <a:r>
              <a:rPr lang="en-US" sz="2000" b="1" i="0" dirty="0">
                <a:solidFill>
                  <a:srgbClr val="FF0000"/>
                </a:solidFill>
                <a:effectLst/>
                <a:latin typeface="gilroy"/>
              </a:rPr>
              <a:t> </a:t>
            </a:r>
            <a:r>
              <a:rPr lang="en-US" sz="2000" b="0" i="0" dirty="0">
                <a:effectLst/>
                <a:latin typeface="gilroy"/>
              </a:rPr>
              <a:t>(</a:t>
            </a:r>
            <a:r>
              <a:rPr lang="en-US" sz="2000" b="0" i="0" dirty="0" err="1">
                <a:effectLst/>
                <a:latin typeface="gilroy"/>
              </a:rPr>
              <a:t>odnosi</a:t>
            </a:r>
            <a:r>
              <a:rPr lang="en-US" sz="2000" b="0" i="0" dirty="0">
                <a:effectLst/>
                <a:latin typeface="gilroy"/>
              </a:rPr>
              <a:t> u </a:t>
            </a:r>
            <a:r>
              <a:rPr lang="en-US" sz="2000" b="0" i="0" dirty="0" err="1">
                <a:effectLst/>
                <a:latin typeface="gilroy"/>
              </a:rPr>
              <a:t>vaspitanju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polaze</a:t>
            </a:r>
            <a:r>
              <a:rPr lang="en-US" sz="2000" b="0" i="0" dirty="0">
                <a:effectLst/>
                <a:latin typeface="gilroy"/>
              </a:rPr>
              <a:t> od </a:t>
            </a:r>
            <a:r>
              <a:rPr lang="en-US" sz="2000" b="0" i="0" dirty="0" err="1">
                <a:effectLst/>
                <a:latin typeface="gilroy"/>
              </a:rPr>
              <a:t>sposobnosti</a:t>
            </a:r>
            <a:r>
              <a:rPr lang="en-US" sz="2000" b="0" i="0" dirty="0">
                <a:effectLst/>
                <a:latin typeface="gilroy"/>
              </a:rPr>
              <a:t>, </a:t>
            </a:r>
            <a:r>
              <a:rPr lang="en-US" sz="2000" b="0" i="0" dirty="0" err="1">
                <a:effectLst/>
                <a:latin typeface="gilroy"/>
              </a:rPr>
              <a:t>osobina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i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znanja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svakog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učesnika</a:t>
            </a:r>
            <a:r>
              <a:rPr lang="en-US" sz="2000" b="0" i="0" dirty="0">
                <a:effectLst/>
                <a:latin typeface="gilroy"/>
              </a:rPr>
              <a:t>, a ne od </a:t>
            </a:r>
            <a:r>
              <a:rPr lang="en-US" sz="2000" b="0" i="0" dirty="0" err="1">
                <a:effectLst/>
                <a:latin typeface="gilroy"/>
              </a:rPr>
              <a:t>moći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odlučivanja</a:t>
            </a:r>
            <a:r>
              <a:rPr lang="en-US" sz="2000" b="0" i="0" dirty="0">
                <a:effectLst/>
                <a:latin typeface="gilroy"/>
              </a:rPr>
              <a:t>)</a:t>
            </a:r>
            <a:r>
              <a:rPr lang="sr-Latn-RS" sz="2000" b="0" i="0" dirty="0">
                <a:effectLst/>
                <a:latin typeface="gilroy"/>
              </a:rPr>
              <a:t>.</a:t>
            </a:r>
          </a:p>
          <a:p>
            <a:r>
              <a:rPr lang="en-US" sz="2000" b="1" i="0" dirty="0" err="1">
                <a:solidFill>
                  <a:srgbClr val="FF0000"/>
                </a:solidFill>
                <a:effectLst/>
                <a:latin typeface="gilroy"/>
              </a:rPr>
              <a:t>Komplementarnost</a:t>
            </a:r>
            <a:r>
              <a:rPr lang="en-US" sz="2000" b="0" i="0" dirty="0">
                <a:effectLst/>
                <a:latin typeface="gilroy"/>
              </a:rPr>
              <a:t> (</a:t>
            </a:r>
            <a:r>
              <a:rPr lang="en-US" sz="2000" b="0" i="0" dirty="0" err="1">
                <a:effectLst/>
                <a:latin typeface="gilroy"/>
              </a:rPr>
              <a:t>svaki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učesnik</a:t>
            </a:r>
            <a:r>
              <a:rPr lang="en-US" sz="2000" b="0" i="0" dirty="0">
                <a:effectLst/>
                <a:latin typeface="gilroy"/>
              </a:rPr>
              <a:t> u </a:t>
            </a:r>
            <a:r>
              <a:rPr lang="en-US" sz="2000" b="0" i="0" dirty="0" err="1">
                <a:effectLst/>
                <a:latin typeface="gilroy"/>
              </a:rPr>
              <a:t>vaspitanju</a:t>
            </a:r>
            <a:r>
              <a:rPr lang="en-US" sz="2000" b="0" i="0" dirty="0">
                <a:effectLst/>
                <a:latin typeface="gilroy"/>
              </a:rPr>
              <a:t> se </a:t>
            </a:r>
            <a:r>
              <a:rPr lang="en-US" sz="2000" b="0" i="0" dirty="0" err="1">
                <a:effectLst/>
                <a:latin typeface="gilroy"/>
              </a:rPr>
              <a:t>razlikuje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prema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svom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nekom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iskustvu</a:t>
            </a:r>
            <a:r>
              <a:rPr lang="en-US" sz="2000" b="0" i="0" dirty="0">
                <a:effectLst/>
                <a:latin typeface="gilroy"/>
              </a:rPr>
              <a:t>, </a:t>
            </a:r>
            <a:r>
              <a:rPr lang="en-US" sz="2000" b="0" i="0" dirty="0" err="1">
                <a:effectLst/>
                <a:latin typeface="gilroy"/>
              </a:rPr>
              <a:t>znanju</a:t>
            </a:r>
            <a:r>
              <a:rPr lang="en-US" sz="2000" b="0" i="0" dirty="0">
                <a:effectLst/>
                <a:latin typeface="gilroy"/>
              </a:rPr>
              <a:t>, </a:t>
            </a:r>
            <a:r>
              <a:rPr lang="en-US" sz="2000" b="0" i="0" dirty="0" err="1">
                <a:effectLst/>
                <a:latin typeface="gilroy"/>
              </a:rPr>
              <a:t>sklonostima</a:t>
            </a:r>
            <a:r>
              <a:rPr lang="en-US" sz="2000" b="0" i="0" dirty="0">
                <a:effectLst/>
                <a:latin typeface="gilroy"/>
              </a:rPr>
              <a:t>, </a:t>
            </a:r>
            <a:r>
              <a:rPr lang="en-US" sz="2000" b="0" i="0" dirty="0" err="1">
                <a:effectLst/>
                <a:latin typeface="gilroy"/>
              </a:rPr>
              <a:t>potrebama</a:t>
            </a:r>
            <a:r>
              <a:rPr lang="en-US" sz="2000" b="0" i="0" dirty="0">
                <a:effectLst/>
                <a:latin typeface="gilroy"/>
              </a:rPr>
              <a:t>. </a:t>
            </a:r>
            <a:r>
              <a:rPr lang="en-US" sz="2000" b="0" i="0" dirty="0" err="1">
                <a:effectLst/>
                <a:latin typeface="gilroy"/>
              </a:rPr>
              <a:t>Tako</a:t>
            </a:r>
            <a:r>
              <a:rPr lang="en-US" sz="2000" b="0" i="0" dirty="0">
                <a:effectLst/>
                <a:latin typeface="gilroy"/>
              </a:rPr>
              <a:t> da se </a:t>
            </a:r>
            <a:r>
              <a:rPr lang="en-US" sz="2000" b="0" i="0" dirty="0" err="1">
                <a:effectLst/>
                <a:latin typeface="gilroy"/>
              </a:rPr>
              <a:t>učesnici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na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osnovu</a:t>
            </a:r>
            <a:r>
              <a:rPr lang="en-US" sz="2000" b="0" i="0" dirty="0">
                <a:effectLst/>
                <a:latin typeface="gilroy"/>
              </a:rPr>
              <a:t> toga </a:t>
            </a:r>
            <a:r>
              <a:rPr lang="en-US" sz="2000" b="0" i="0" dirty="0" err="1">
                <a:effectLst/>
                <a:latin typeface="gilroy"/>
              </a:rPr>
              <a:t>međusobno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dopunjuju</a:t>
            </a:r>
            <a:r>
              <a:rPr lang="en-US" sz="2000" b="0" i="0" dirty="0">
                <a:effectLst/>
                <a:latin typeface="gilroy"/>
              </a:rPr>
              <a:t>).</a:t>
            </a:r>
            <a:endParaRPr lang="sr-Latn-RS" sz="2000" b="0" i="0" dirty="0">
              <a:effectLst/>
              <a:latin typeface="gilroy"/>
            </a:endParaRPr>
          </a:p>
          <a:p>
            <a:r>
              <a:rPr lang="en-US" sz="2000" b="1" i="0" dirty="0" err="1">
                <a:solidFill>
                  <a:srgbClr val="FF0000"/>
                </a:solidFill>
                <a:effectLst/>
                <a:latin typeface="gilroy"/>
              </a:rPr>
              <a:t>Ravnopravnost</a:t>
            </a:r>
            <a:r>
              <a:rPr lang="en-US" sz="2000" b="1" i="0" dirty="0">
                <a:solidFill>
                  <a:srgbClr val="FF0000"/>
                </a:solidFill>
                <a:effectLst/>
                <a:latin typeface="gilroy"/>
              </a:rPr>
              <a:t> </a:t>
            </a:r>
            <a:r>
              <a:rPr lang="en-US" sz="2000" b="0" i="0" dirty="0">
                <a:effectLst/>
                <a:latin typeface="gilroy"/>
              </a:rPr>
              <a:t>(to </a:t>
            </a:r>
            <a:r>
              <a:rPr lang="en-US" sz="2000" b="0" i="0" dirty="0" err="1">
                <a:effectLst/>
                <a:latin typeface="gilroy"/>
              </a:rPr>
              <a:t>zapravo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znači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jednakost</a:t>
            </a:r>
            <a:r>
              <a:rPr lang="en-US" sz="2000" b="0" i="0" dirty="0">
                <a:effectLst/>
                <a:latin typeface="gilroy"/>
              </a:rPr>
              <a:t> u </a:t>
            </a:r>
            <a:r>
              <a:rPr lang="en-US" sz="2000" b="0" i="0" dirty="0" err="1">
                <a:effectLst/>
                <a:latin typeface="gilroy"/>
              </a:rPr>
              <a:t>odlučivanju</a:t>
            </a:r>
            <a:r>
              <a:rPr lang="en-US" sz="2000" b="0" i="0" dirty="0">
                <a:effectLst/>
                <a:latin typeface="gilroy"/>
              </a:rPr>
              <a:t>, u </a:t>
            </a:r>
            <a:r>
              <a:rPr lang="en-US" sz="2000" b="0" i="0" dirty="0" err="1">
                <a:effectLst/>
                <a:latin typeface="gilroy"/>
              </a:rPr>
              <a:t>predlaganju</a:t>
            </a:r>
            <a:r>
              <a:rPr lang="en-US" sz="2000" b="0" i="0" dirty="0">
                <a:effectLst/>
                <a:latin typeface="gilroy"/>
              </a:rPr>
              <a:t>, </a:t>
            </a:r>
            <a:r>
              <a:rPr lang="en-US" sz="2000" b="0" i="0" dirty="0" err="1">
                <a:effectLst/>
                <a:latin typeface="gilroy"/>
              </a:rPr>
              <a:t>pravo</a:t>
            </a:r>
            <a:r>
              <a:rPr lang="en-US" sz="2000" b="0" i="0" dirty="0">
                <a:effectLst/>
                <a:latin typeface="gilroy"/>
              </a:rPr>
              <a:t> da se </a:t>
            </a:r>
            <a:r>
              <a:rPr lang="en-US" sz="2000" b="0" i="0" dirty="0" err="1">
                <a:effectLst/>
                <a:latin typeface="gilroy"/>
              </a:rPr>
              <a:t>iznese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svoje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mišljenje</a:t>
            </a:r>
            <a:r>
              <a:rPr lang="en-US" sz="2000" b="0" i="0" dirty="0">
                <a:effectLst/>
                <a:latin typeface="gilroy"/>
              </a:rPr>
              <a:t> bez </a:t>
            </a:r>
            <a:r>
              <a:rPr lang="en-US" sz="2000" b="0" i="0" dirty="0" err="1">
                <a:effectLst/>
                <a:latin typeface="gilroy"/>
              </a:rPr>
              <a:t>obzira</a:t>
            </a:r>
            <a:r>
              <a:rPr lang="en-US" sz="2000" b="0" i="0" dirty="0">
                <a:effectLst/>
                <a:latin typeface="gilroy"/>
              </a:rPr>
              <a:t> da li je </a:t>
            </a:r>
            <a:r>
              <a:rPr lang="en-US" sz="2000" b="0" i="0" dirty="0" err="1">
                <a:effectLst/>
                <a:latin typeface="gilroy"/>
              </a:rPr>
              <a:t>reč</a:t>
            </a:r>
            <a:r>
              <a:rPr lang="en-US" sz="2000" b="0" i="0" dirty="0">
                <a:effectLst/>
                <a:latin typeface="gilroy"/>
              </a:rPr>
              <a:t> o </a:t>
            </a:r>
            <a:r>
              <a:rPr lang="en-US" sz="2000" b="0" i="0" dirty="0" err="1">
                <a:effectLst/>
                <a:latin typeface="gilroy"/>
              </a:rPr>
              <a:t>odrasloj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osobi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ili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detetu</a:t>
            </a:r>
            <a:r>
              <a:rPr lang="en-US" sz="2000" b="0" i="0" dirty="0">
                <a:effectLst/>
                <a:latin typeface="gilroy"/>
              </a:rPr>
              <a:t>).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72475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76CDD1-3A81-8A92-1B1A-FC1528DE65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i="0" dirty="0" err="1">
                <a:solidFill>
                  <a:srgbClr val="FF0000"/>
                </a:solidFill>
                <a:effectLst/>
                <a:latin typeface="gilroy"/>
              </a:rPr>
              <a:t>Demokratičnost</a:t>
            </a:r>
            <a:r>
              <a:rPr lang="en-US" sz="2000" b="0" i="0" dirty="0">
                <a:effectLst/>
                <a:latin typeface="gilroy"/>
              </a:rPr>
              <a:t> (</a:t>
            </a:r>
            <a:r>
              <a:rPr lang="en-US" sz="2000" b="0" i="0" dirty="0" err="1">
                <a:effectLst/>
                <a:latin typeface="gilroy"/>
              </a:rPr>
              <a:t>prihvatanje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volje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većine</a:t>
            </a:r>
            <a:r>
              <a:rPr lang="en-US" sz="2000" b="0" i="0" dirty="0">
                <a:effectLst/>
                <a:latin typeface="gilroy"/>
              </a:rPr>
              <a:t>. </a:t>
            </a:r>
            <a:r>
              <a:rPr lang="en-US" sz="2000" b="0" i="0" dirty="0" err="1">
                <a:effectLst/>
                <a:latin typeface="gilroy"/>
              </a:rPr>
              <a:t>Iznošenje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mišljenja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što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spada</a:t>
            </a:r>
            <a:r>
              <a:rPr lang="en-US" sz="2000" b="0" i="0" dirty="0">
                <a:effectLst/>
                <a:latin typeface="gilroy"/>
              </a:rPr>
              <a:t> u </a:t>
            </a:r>
            <a:r>
              <a:rPr lang="en-US" sz="2000" b="0" i="0" dirty="0" err="1">
                <a:effectLst/>
                <a:latin typeface="gilroy"/>
              </a:rPr>
              <a:t>kategoriju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ravnopravnost</a:t>
            </a:r>
            <a:r>
              <a:rPr lang="en-US" sz="2000" b="0" i="0" dirty="0">
                <a:effectLst/>
                <a:latin typeface="gilroy"/>
              </a:rPr>
              <a:t>, a </a:t>
            </a:r>
            <a:r>
              <a:rPr lang="en-US" sz="2000" b="0" i="0" dirty="0" err="1">
                <a:effectLst/>
                <a:latin typeface="gilroy"/>
              </a:rPr>
              <a:t>potom</a:t>
            </a:r>
            <a:r>
              <a:rPr lang="en-US" sz="2000" b="0" i="0" dirty="0">
                <a:effectLst/>
                <a:latin typeface="gilroy"/>
              </a:rPr>
              <a:t> se </a:t>
            </a:r>
            <a:r>
              <a:rPr lang="en-US" sz="2000" b="0" i="0" dirty="0" err="1">
                <a:effectLst/>
                <a:latin typeface="gilroy"/>
              </a:rPr>
              <a:t>vrši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može</a:t>
            </a:r>
            <a:r>
              <a:rPr lang="en-US" sz="2000" b="0" i="0" dirty="0">
                <a:effectLst/>
                <a:latin typeface="gilroy"/>
              </a:rPr>
              <a:t> se </a:t>
            </a:r>
            <a:r>
              <a:rPr lang="en-US" sz="2000" b="0" i="0" dirty="0" err="1">
                <a:effectLst/>
                <a:latin typeface="gilroy"/>
              </a:rPr>
              <a:t>reći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glasanje</a:t>
            </a:r>
            <a:r>
              <a:rPr lang="en-US" sz="2000" b="0" i="0" dirty="0">
                <a:effectLst/>
                <a:latin typeface="gilroy"/>
              </a:rPr>
              <a:t>, </a:t>
            </a:r>
            <a:r>
              <a:rPr lang="en-US" sz="2000" b="0" i="0" dirty="0" err="1">
                <a:effectLst/>
                <a:latin typeface="gilroy"/>
              </a:rPr>
              <a:t>gde</a:t>
            </a:r>
            <a:r>
              <a:rPr lang="en-US" sz="2000" b="0" i="0" dirty="0">
                <a:effectLst/>
                <a:latin typeface="gilroy"/>
              </a:rPr>
              <a:t> bi </a:t>
            </a:r>
            <a:r>
              <a:rPr lang="en-US" sz="2000" b="0" i="0" dirty="0" err="1">
                <a:effectLst/>
                <a:latin typeface="gilroy"/>
              </a:rPr>
              <a:t>trebala</a:t>
            </a:r>
            <a:r>
              <a:rPr lang="en-US" sz="2000" b="0" i="0" dirty="0">
                <a:effectLst/>
                <a:latin typeface="gilroy"/>
              </a:rPr>
              <a:t> da se </a:t>
            </a:r>
            <a:r>
              <a:rPr lang="en-US" sz="2000" b="0" i="0" dirty="0" err="1">
                <a:effectLst/>
                <a:latin typeface="gilroy"/>
              </a:rPr>
              <a:t>ispoštuje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volja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većine</a:t>
            </a:r>
            <a:r>
              <a:rPr lang="en-US" sz="2000" b="0" i="0" dirty="0">
                <a:effectLst/>
                <a:latin typeface="gilroy"/>
              </a:rPr>
              <a:t>)</a:t>
            </a:r>
            <a:endParaRPr lang="sr-Latn-RS" sz="2000" b="0" i="0" dirty="0">
              <a:effectLst/>
              <a:latin typeface="gilroy"/>
            </a:endParaRPr>
          </a:p>
          <a:p>
            <a:r>
              <a:rPr lang="en-US" sz="2000" b="1" i="0" dirty="0" err="1">
                <a:solidFill>
                  <a:srgbClr val="FF0000"/>
                </a:solidFill>
                <a:effectLst/>
                <a:latin typeface="gilroy"/>
              </a:rPr>
              <a:t>Autentičnost</a:t>
            </a:r>
            <a:r>
              <a:rPr lang="en-US" sz="2000" b="0" i="0" dirty="0">
                <a:effectLst/>
                <a:latin typeface="gilroy"/>
              </a:rPr>
              <a:t> (</a:t>
            </a:r>
            <a:r>
              <a:rPr lang="en-US" sz="2000" b="0" i="0" dirty="0" err="1">
                <a:effectLst/>
                <a:latin typeface="gilroy"/>
              </a:rPr>
              <a:t>svaki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učesnik</a:t>
            </a:r>
            <a:r>
              <a:rPr lang="en-US" sz="2000" b="0" i="0" dirty="0">
                <a:effectLst/>
                <a:latin typeface="gilroy"/>
              </a:rPr>
              <a:t> u </a:t>
            </a:r>
            <a:r>
              <a:rPr lang="en-US" sz="2000" b="0" i="0" dirty="0" err="1">
                <a:effectLst/>
                <a:latin typeface="gilroy"/>
              </a:rPr>
              <a:t>vaspitanju</a:t>
            </a:r>
            <a:r>
              <a:rPr lang="en-US" sz="2000" b="0" i="0" dirty="0">
                <a:effectLst/>
                <a:latin typeface="gilroy"/>
              </a:rPr>
              <a:t> je </a:t>
            </a:r>
            <a:r>
              <a:rPr lang="en-US" sz="2000" b="0" i="0" dirty="0" err="1">
                <a:effectLst/>
                <a:latin typeface="gilroy"/>
              </a:rPr>
              <a:t>ličnost</a:t>
            </a:r>
            <a:r>
              <a:rPr lang="en-US" sz="2000" b="0" i="0" dirty="0">
                <a:effectLst/>
                <a:latin typeface="gilroy"/>
              </a:rPr>
              <a:t> za </a:t>
            </a:r>
            <a:r>
              <a:rPr lang="en-US" sz="2000" b="0" i="0" dirty="0" err="1">
                <a:effectLst/>
                <a:latin typeface="gilroy"/>
              </a:rPr>
              <a:t>sebe</a:t>
            </a:r>
            <a:r>
              <a:rPr lang="en-US" sz="2000" b="0" i="0" dirty="0">
                <a:effectLst/>
                <a:latin typeface="gilroy"/>
              </a:rPr>
              <a:t>. Niko </a:t>
            </a:r>
            <a:r>
              <a:rPr lang="en-US" sz="2000" b="0" i="0" dirty="0" err="1">
                <a:effectLst/>
                <a:latin typeface="gilroy"/>
              </a:rPr>
              <a:t>nije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isti</a:t>
            </a:r>
            <a:r>
              <a:rPr lang="en-US" sz="2000" b="0" i="0" dirty="0">
                <a:effectLst/>
                <a:latin typeface="gilroy"/>
              </a:rPr>
              <a:t>. </a:t>
            </a:r>
            <a:r>
              <a:rPr lang="en-US" sz="2000" b="0" i="0" dirty="0" err="1">
                <a:effectLst/>
                <a:latin typeface="gilroy"/>
              </a:rPr>
              <a:t>Svako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ima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svoja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interesovanja</a:t>
            </a:r>
            <a:r>
              <a:rPr lang="en-US" sz="2000" b="0" i="0" dirty="0">
                <a:effectLst/>
                <a:latin typeface="gilroy"/>
              </a:rPr>
              <a:t>, </a:t>
            </a:r>
            <a:r>
              <a:rPr lang="en-US" sz="2000" b="0" i="0" dirty="0" err="1">
                <a:effectLst/>
                <a:latin typeface="gilroy"/>
              </a:rPr>
              <a:t>potrebe</a:t>
            </a:r>
            <a:r>
              <a:rPr lang="en-US" sz="2000" b="0" i="0" dirty="0">
                <a:effectLst/>
                <a:latin typeface="gilroy"/>
              </a:rPr>
              <a:t>, </a:t>
            </a:r>
            <a:r>
              <a:rPr lang="en-US" sz="2000" b="0" i="0" dirty="0" err="1">
                <a:effectLst/>
                <a:latin typeface="gilroy"/>
              </a:rPr>
              <a:t>znanja</a:t>
            </a:r>
            <a:r>
              <a:rPr lang="en-US" sz="2000" b="0" i="0" dirty="0">
                <a:effectLst/>
                <a:latin typeface="gilroy"/>
              </a:rPr>
              <a:t>, </a:t>
            </a:r>
            <a:r>
              <a:rPr lang="en-US" sz="2000" b="0" i="0" dirty="0" err="1">
                <a:effectLst/>
                <a:latin typeface="gilroy"/>
              </a:rPr>
              <a:t>iskustva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koja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su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različita.Bitno</a:t>
            </a:r>
            <a:r>
              <a:rPr lang="en-US" sz="2000" b="0" i="0" dirty="0">
                <a:effectLst/>
                <a:latin typeface="gilroy"/>
              </a:rPr>
              <a:t> je da se </a:t>
            </a:r>
            <a:r>
              <a:rPr lang="en-US" sz="2000" b="0" i="0" dirty="0" err="1">
                <a:effectLst/>
                <a:latin typeface="gilroy"/>
              </a:rPr>
              <a:t>svaki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učesnik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prihvati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onakav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kakav</a:t>
            </a:r>
            <a:r>
              <a:rPr lang="en-US" sz="2000" b="0" i="0" dirty="0">
                <a:effectLst/>
                <a:latin typeface="gilroy"/>
              </a:rPr>
              <a:t> </a:t>
            </a:r>
            <a:r>
              <a:rPr lang="en-US" sz="2000" b="0" i="0" dirty="0" err="1">
                <a:effectLst/>
                <a:latin typeface="gilroy"/>
              </a:rPr>
              <a:t>jeste</a:t>
            </a:r>
            <a:r>
              <a:rPr lang="en-US" sz="2000" b="0" i="0" dirty="0">
                <a:effectLst/>
                <a:latin typeface="gilroy"/>
              </a:rPr>
              <a:t>).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47622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3CC58-A287-ECCC-668D-ABD6AB583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Interakcija roditelja i dece 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6A1E118-D3ED-E639-D709-99D925330A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4269" y="1924216"/>
            <a:ext cx="8740764" cy="4444779"/>
          </a:xfrm>
        </p:spPr>
      </p:pic>
    </p:spTree>
    <p:extLst>
      <p:ext uri="{BB962C8B-B14F-4D97-AF65-F5344CB8AC3E}">
        <p14:creationId xmlns:p14="http://schemas.microsoft.com/office/powerpoint/2010/main" val="1653281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D2ABCD-02CB-0106-30BE-D2B57B78F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Bebe</a:t>
            </a:r>
            <a:r>
              <a:rPr lang="en-US" sz="2000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 od </a:t>
            </a:r>
            <a:r>
              <a:rPr lang="en-US" sz="2000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samog</a:t>
            </a:r>
            <a:r>
              <a:rPr lang="en-US" sz="2000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 </a:t>
            </a:r>
            <a:r>
              <a:rPr lang="en-US" sz="2000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rođenja</a:t>
            </a:r>
            <a:r>
              <a:rPr lang="en-US" sz="2000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 </a:t>
            </a:r>
            <a:r>
              <a:rPr lang="en-US" sz="2000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reaguju</a:t>
            </a:r>
            <a:r>
              <a:rPr lang="en-US" sz="2000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 </a:t>
            </a:r>
            <a:r>
              <a:rPr lang="en-US" sz="2000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na</a:t>
            </a:r>
            <a:r>
              <a:rPr lang="en-US" sz="2000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 </a:t>
            </a:r>
            <a:r>
              <a:rPr lang="en-US" sz="2000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svoju</a:t>
            </a:r>
            <a:r>
              <a:rPr lang="en-US" sz="2000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 </a:t>
            </a:r>
            <a:r>
              <a:rPr lang="en-US" sz="2000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okolinu</a:t>
            </a:r>
            <a:r>
              <a:rPr lang="en-US" sz="2000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 </a:t>
            </a:r>
            <a:r>
              <a:rPr lang="en-US" sz="2000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i</a:t>
            </a:r>
            <a:r>
              <a:rPr lang="en-US" sz="2000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 </a:t>
            </a:r>
            <a:r>
              <a:rPr lang="en-US" sz="2000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stupaju</a:t>
            </a:r>
            <a:r>
              <a:rPr lang="en-US" sz="2000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 u </a:t>
            </a:r>
            <a:r>
              <a:rPr lang="en-US" sz="2000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interakciju</a:t>
            </a:r>
            <a:r>
              <a:rPr lang="en-US" sz="2000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 </a:t>
            </a:r>
            <a:r>
              <a:rPr lang="en-US" sz="2000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sa</a:t>
            </a:r>
            <a:r>
              <a:rPr lang="en-US" sz="2000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 </a:t>
            </a:r>
            <a:r>
              <a:rPr lang="en-US" sz="2000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njom</a:t>
            </a:r>
            <a:r>
              <a:rPr lang="en-US" sz="2000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. </a:t>
            </a:r>
            <a:endParaRPr lang="sr-Latn-RS" sz="2000" b="0" i="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Gadugi" panose="020B0502040204020203" pitchFamily="34" charset="0"/>
            </a:endParaRPr>
          </a:p>
          <a:p>
            <a:r>
              <a:rPr lang="en-US" sz="2000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Da bi </a:t>
            </a:r>
            <a:r>
              <a:rPr lang="en-US" sz="2000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roditelje</a:t>
            </a:r>
            <a:r>
              <a:rPr lang="en-US" sz="2000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  </a:t>
            </a:r>
            <a:r>
              <a:rPr lang="en-US" sz="2000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privuklo</a:t>
            </a:r>
            <a:r>
              <a:rPr lang="en-US" sz="2000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  </a:t>
            </a:r>
            <a:r>
              <a:rPr lang="en-US" sz="2000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reagovanje</a:t>
            </a:r>
            <a:r>
              <a:rPr lang="en-US" sz="2000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 </a:t>
            </a:r>
            <a:r>
              <a:rPr lang="en-US" sz="2000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deteta</a:t>
            </a:r>
            <a:r>
              <a:rPr lang="en-US" sz="2000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, </a:t>
            </a:r>
            <a:r>
              <a:rPr lang="en-US" sz="2000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neophodno</a:t>
            </a:r>
            <a:r>
              <a:rPr lang="en-US" sz="2000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 je da </a:t>
            </a:r>
            <a:r>
              <a:rPr lang="en-US" sz="2000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nauče</a:t>
            </a:r>
            <a:r>
              <a:rPr lang="en-US" sz="2000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 da </a:t>
            </a:r>
            <a:r>
              <a:rPr lang="en-US" sz="2000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prepoznaju</a:t>
            </a:r>
            <a:r>
              <a:rPr lang="en-US" sz="2000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 </a:t>
            </a:r>
            <a:r>
              <a:rPr lang="en-US" sz="2000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i</a:t>
            </a:r>
            <a:r>
              <a:rPr lang="en-US" sz="2000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 </a:t>
            </a:r>
            <a:r>
              <a:rPr lang="en-US" sz="2000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predvide</a:t>
            </a:r>
            <a:r>
              <a:rPr lang="en-US" sz="2000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 </a:t>
            </a:r>
            <a:r>
              <a:rPr lang="en-US" sz="2000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stanja</a:t>
            </a:r>
            <a:r>
              <a:rPr lang="en-US" sz="2000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 </a:t>
            </a:r>
            <a:r>
              <a:rPr lang="en-US" sz="2000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svesti</a:t>
            </a:r>
            <a:r>
              <a:rPr lang="en-US" sz="2000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 </a:t>
            </a:r>
            <a:r>
              <a:rPr lang="en-US" sz="2000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svoje</a:t>
            </a:r>
            <a:r>
              <a:rPr lang="en-US" sz="2000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 </a:t>
            </a:r>
            <a:r>
              <a:rPr lang="en-US" sz="2000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bebe</a:t>
            </a:r>
            <a:r>
              <a:rPr lang="en-US" sz="2000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 </a:t>
            </a:r>
            <a:r>
              <a:rPr lang="en-US" sz="2000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kako</a:t>
            </a:r>
            <a:r>
              <a:rPr lang="en-US" sz="2000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 bi </a:t>
            </a:r>
            <a:r>
              <a:rPr lang="en-US" sz="2000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znali</a:t>
            </a:r>
            <a:r>
              <a:rPr lang="en-US" sz="2000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 da li je </a:t>
            </a:r>
            <a:r>
              <a:rPr lang="en-US" sz="2000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ona</a:t>
            </a:r>
            <a:r>
              <a:rPr lang="en-US" sz="2000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 </a:t>
            </a:r>
            <a:r>
              <a:rPr lang="en-US" sz="2000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spremna</a:t>
            </a:r>
            <a:r>
              <a:rPr lang="en-US" sz="2000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 za </a:t>
            </a:r>
            <a:r>
              <a:rPr lang="en-US" sz="2000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hranjenje</a:t>
            </a:r>
            <a:r>
              <a:rPr lang="en-US" sz="2000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, </a:t>
            </a:r>
            <a:r>
              <a:rPr lang="en-US" sz="2000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spavanje</a:t>
            </a:r>
            <a:r>
              <a:rPr lang="en-US" sz="2000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 </a:t>
            </a:r>
            <a:r>
              <a:rPr lang="en-US" sz="2000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ili</a:t>
            </a:r>
            <a:r>
              <a:rPr lang="en-US" sz="2000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</a:rPr>
              <a:t> </a:t>
            </a:r>
            <a:r>
              <a:rPr lang="en-US" sz="2000" b="0" i="0" u="none" strike="noStrike" dirty="0" err="1">
                <a:solidFill>
                  <a:srgbClr val="0563C1"/>
                </a:solidFill>
                <a:effectLst/>
                <a:ea typeface="Gadugi" panose="020B0502040204020203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interakciju</a:t>
            </a:r>
            <a:r>
              <a:rPr lang="en-US" sz="2000" b="0" i="0" u="none" strike="noStrike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Gadugi" panose="020B0502040204020203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  <a:ea typeface="Gadug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784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4E8273-7067-D2D5-83F0-3FE1C41233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Deca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uče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o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sebi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na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način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na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koji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komuniciraju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sa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roditeljima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odraslima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). </a:t>
            </a:r>
            <a:endParaRPr lang="sr-Latn-RS" sz="2000" b="0" i="0" dirty="0">
              <a:solidFill>
                <a:srgbClr val="888888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Deci je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potrebna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R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mentalna 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prisutnost</a:t>
            </a:r>
            <a:r>
              <a:rPr lang="sr-Latn-R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roditelja 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tokom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US" sz="2000" b="0" i="0" u="none" strike="noStrike" dirty="0" err="1">
                <a:solidFill>
                  <a:srgbClr val="51BCE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povezujućih</a:t>
            </a:r>
            <a:r>
              <a:rPr lang="en-US" sz="2000" b="0" i="0" u="none" strike="noStrike" dirty="0">
                <a:solidFill>
                  <a:srgbClr val="51BCE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 </a:t>
            </a:r>
            <a:r>
              <a:rPr lang="en-US" sz="2000" b="0" i="0" u="none" strike="noStrike" dirty="0" err="1">
                <a:solidFill>
                  <a:srgbClr val="51BCE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interakcija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sr-Latn-RS" sz="2000" b="0" i="0" dirty="0">
              <a:solidFill>
                <a:srgbClr val="888888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Od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rođenja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detetu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je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potrebna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saradnička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komunikacija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kako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bi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napredovalo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sr-Latn-RS" sz="2000" b="0" i="0" dirty="0">
              <a:solidFill>
                <a:srgbClr val="888888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Kada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se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beba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nasmeši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ispušta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nežne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zvuke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brižni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roditelj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reaguje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tako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da se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nasmeši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detetu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oponaša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neke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od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tih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zvukova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a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zatim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se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zaustavi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sačeka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da mu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dete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0" dirty="0" err="1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odgovori</a:t>
            </a:r>
            <a:r>
              <a:rPr lang="en-US" sz="2000" b="0" i="0" dirty="0">
                <a:solidFill>
                  <a:srgbClr val="88888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 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44322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137</TotalTime>
  <Words>2593</Words>
  <Application>Microsoft Office PowerPoint</Application>
  <PresentationFormat>Widescreen</PresentationFormat>
  <Paragraphs>131</Paragraphs>
  <Slides>47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5" baseType="lpstr">
      <vt:lpstr>Arial</vt:lpstr>
      <vt:lpstr>Calibri</vt:lpstr>
      <vt:lpstr>Century Gothic</vt:lpstr>
      <vt:lpstr>gilroy</vt:lpstr>
      <vt:lpstr>Lora</vt:lpstr>
      <vt:lpstr>Merriweather Sans</vt:lpstr>
      <vt:lpstr>Wingdings 3</vt:lpstr>
      <vt:lpstr>Ion Boardroom</vt:lpstr>
      <vt:lpstr>Interakcija odrasli dete Interakcija dete dete –značaj rane stimulacije od strane roditelja</vt:lpstr>
      <vt:lpstr>Odnos dete-odrasli </vt:lpstr>
      <vt:lpstr>Pozitivan odnos dete – odrasli(partnerski odnos)</vt:lpstr>
      <vt:lpstr>PowerPoint Presentation</vt:lpstr>
      <vt:lpstr>Partnerski odnos, tj. odnos dete-odrasli može imati sledeće kategorije:</vt:lpstr>
      <vt:lpstr>PowerPoint Presentation</vt:lpstr>
      <vt:lpstr>Interakcija roditelja i dece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Interakcija dete dete </vt:lpstr>
      <vt:lpstr>PowerPoint Presentation</vt:lpstr>
      <vt:lpstr>PowerPoint Presentation</vt:lpstr>
      <vt:lpstr>PowerPoint Presentation</vt:lpstr>
      <vt:lpstr>PowerPoint Presentation</vt:lpstr>
      <vt:lpstr>Predškolska deca </vt:lpstr>
      <vt:lpstr>Visoko senzitivna deca </vt:lpstr>
      <vt:lpstr>Visoko senzitivna deca </vt:lpstr>
      <vt:lpstr>Visoko senzitivna deca </vt:lpstr>
      <vt:lpstr>Ishodi pozitivne vršnjačke interakcije </vt:lpstr>
      <vt:lpstr>Ishodi pozitivne vršnjačke interakcije </vt:lpstr>
      <vt:lpstr>Predškolsko vasptanje i obrazovanje</vt:lpstr>
      <vt:lpstr>Važnost vršnjačke komunikacije </vt:lpstr>
      <vt:lpstr>PowerPoint Presentation</vt:lpstr>
      <vt:lpstr>PowerPoint Presentation</vt:lpstr>
      <vt:lpstr>Uloga vaspitača u stvaranju uslova za pozitivnu vršnjačku interakciju</vt:lpstr>
      <vt:lpstr>PowerPoint Presentation</vt:lpstr>
      <vt:lpstr>PowerPoint Presentation</vt:lpstr>
      <vt:lpstr>PowerPoint Presentation</vt:lpstr>
      <vt:lpstr>Emocionalna klima </vt:lpstr>
      <vt:lpstr>Fzičko okruženje </vt:lpstr>
      <vt:lpstr>Primer </vt:lpstr>
      <vt:lpstr>Grupisanje dece </vt:lpstr>
      <vt:lpstr>Grupisanje dece </vt:lpstr>
      <vt:lpstr>Igre </vt:lpstr>
      <vt:lpstr>Igre </vt:lpstr>
      <vt:lpstr>Socijalno dramska igra </vt:lpstr>
      <vt:lpstr>Igre uloga i socijalno dramske igre</vt:lpstr>
      <vt:lpstr>Zaključak </vt:lpstr>
      <vt:lpstr>Zaključak</vt:lpstr>
      <vt:lpstr>Zaključak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Ljiljana</dc:creator>
  <cp:lastModifiedBy>Ljiljana</cp:lastModifiedBy>
  <cp:revision>43</cp:revision>
  <dcterms:created xsi:type="dcterms:W3CDTF">2022-12-01T20:38:50Z</dcterms:created>
  <dcterms:modified xsi:type="dcterms:W3CDTF">2023-07-20T09:38:32Z</dcterms:modified>
</cp:coreProperties>
</file>